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5"/>
    <p:sldMasterId id="2147483672" r:id="rId6"/>
  </p:sldMasterIdLst>
  <p:notesMasterIdLst>
    <p:notesMasterId r:id="rId37"/>
  </p:notesMasterIdLst>
  <p:sldIdLst>
    <p:sldId id="271" r:id="rId7"/>
    <p:sldId id="257" r:id="rId8"/>
    <p:sldId id="379" r:id="rId9"/>
    <p:sldId id="334" r:id="rId10"/>
    <p:sldId id="402" r:id="rId11"/>
    <p:sldId id="380" r:id="rId12"/>
    <p:sldId id="405" r:id="rId13"/>
    <p:sldId id="325" r:id="rId14"/>
    <p:sldId id="403" r:id="rId15"/>
    <p:sldId id="404" r:id="rId16"/>
    <p:sldId id="381" r:id="rId17"/>
    <p:sldId id="382" r:id="rId18"/>
    <p:sldId id="383" r:id="rId19"/>
    <p:sldId id="384" r:id="rId20"/>
    <p:sldId id="385" r:id="rId21"/>
    <p:sldId id="387" r:id="rId22"/>
    <p:sldId id="344" r:id="rId23"/>
    <p:sldId id="406" r:id="rId24"/>
    <p:sldId id="391" r:id="rId25"/>
    <p:sldId id="407" r:id="rId26"/>
    <p:sldId id="408" r:id="rId27"/>
    <p:sldId id="392" r:id="rId28"/>
    <p:sldId id="394" r:id="rId29"/>
    <p:sldId id="393" r:id="rId30"/>
    <p:sldId id="409" r:id="rId31"/>
    <p:sldId id="410" r:id="rId32"/>
    <p:sldId id="399" r:id="rId33"/>
    <p:sldId id="400" r:id="rId34"/>
    <p:sldId id="401" r:id="rId35"/>
    <p:sldId id="266" r:id="rId36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EC8067-22B8-A118-C89C-40CA74C4A523}" name="Samantha Salazar" initials="SS" userId="S::ssalazar@mvculture.com::1d602b40-9561-46a7-82cd-14c05aaece5d" providerId="AD"/>
  <p188:author id="{89145C7F-C4FD-2B96-D275-C4C78430E811}" name="Sean Wood" initials="SW" userId="afb9e93939c3130d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Elizabeth Sullivan" initials="ES" lastIdx="1" clrIdx="6">
    <p:extLst>
      <p:ext uri="{19B8F6BF-5375-455C-9EA6-DF929625EA0E}">
        <p15:presenceInfo xmlns:p15="http://schemas.microsoft.com/office/powerpoint/2012/main" userId="S::ziy681@utsa.edu::c940bbae-ff4e-4b81-b265-c621b2746f10" providerId="AD"/>
      </p:ext>
    </p:extLst>
  </p:cmAuthor>
  <p:cmAuthor id="1" name="Lauren Castillo" initials="LC" lastIdx="3" clrIdx="0">
    <p:extLst>
      <p:ext uri="{19B8F6BF-5375-455C-9EA6-DF929625EA0E}">
        <p15:presenceInfo xmlns:p15="http://schemas.microsoft.com/office/powerpoint/2012/main" userId="S::lcastillo@mvculture.com::05df3c8f-cd82-4a99-86fd-d8de76e27ae3" providerId="AD"/>
      </p:ext>
    </p:extLst>
  </p:cmAuthor>
  <p:cmAuthor id="2" name="Long, Pressy K." initials="LPK" lastIdx="3" clrIdx="1">
    <p:extLst>
      <p:ext uri="{19B8F6BF-5375-455C-9EA6-DF929625EA0E}">
        <p15:presenceInfo xmlns:p15="http://schemas.microsoft.com/office/powerpoint/2012/main" userId="Long, Pressy K." providerId="None"/>
      </p:ext>
    </p:extLst>
  </p:cmAuthor>
  <p:cmAuthor id="3" name="Johnson, Lisa J CIV" initials="JLJC" lastIdx="7" clrIdx="2">
    <p:extLst>
      <p:ext uri="{19B8F6BF-5375-455C-9EA6-DF929625EA0E}">
        <p15:presenceInfo xmlns:p15="http://schemas.microsoft.com/office/powerpoint/2012/main" userId="S-1-5-21-4290293029-226652851-1696308051-1050541" providerId="AD"/>
      </p:ext>
    </p:extLst>
  </p:cmAuthor>
  <p:cmAuthor id="4" name="Kampfe, Ashley H CIV" initials="KAHC" lastIdx="4" clrIdx="3">
    <p:extLst>
      <p:ext uri="{19B8F6BF-5375-455C-9EA6-DF929625EA0E}">
        <p15:presenceInfo xmlns:p15="http://schemas.microsoft.com/office/powerpoint/2012/main" userId="S-1-5-21-4290293029-226652851-1696308051-3315690" providerId="AD"/>
      </p:ext>
    </p:extLst>
  </p:cmAuthor>
  <p:cmAuthor id="5" name="Sowers, Mark E CIV" initials="SMEC" lastIdx="11" clrIdx="4"/>
  <p:cmAuthor id="6" name="Long, Pressy K." initials="LPK [2]" lastIdx="2" clrIdx="5">
    <p:extLst>
      <p:ext uri="{19B8F6BF-5375-455C-9EA6-DF929625EA0E}">
        <p15:presenceInfo xmlns:p15="http://schemas.microsoft.com/office/powerpoint/2012/main" userId="S::Pressenna.Long@usaa.com::71cd75fc-96e2-4fc7-b077-7dca947189d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3867"/>
    <a:srgbClr val="FCDA5D"/>
    <a:srgbClr val="EB3732"/>
    <a:srgbClr val="1C3866"/>
    <a:srgbClr val="004072"/>
    <a:srgbClr val="1C3867"/>
    <a:srgbClr val="1D3867"/>
    <a:srgbClr val="489CC0"/>
    <a:srgbClr val="FFDB5D"/>
    <a:srgbClr val="CBD7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19"/>
    <p:restoredTop sz="86400"/>
  </p:normalViewPr>
  <p:slideViewPr>
    <p:cSldViewPr snapToGrid="0" snapToObjects="1">
      <p:cViewPr varScale="1">
        <p:scale>
          <a:sx n="92" d="100"/>
          <a:sy n="92" d="100"/>
        </p:scale>
        <p:origin x="2320" y="184"/>
      </p:cViewPr>
      <p:guideLst/>
    </p:cSldViewPr>
  </p:slideViewPr>
  <p:outlineViewPr>
    <p:cViewPr>
      <p:scale>
        <a:sx n="33" d="100"/>
        <a:sy n="33" d="100"/>
      </p:scale>
      <p:origin x="0" y="-1984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microsoft.com/office/2018/10/relationships/authors" Target="authors.xml"/><Relationship Id="rId8" Type="http://schemas.openxmlformats.org/officeDocument/2006/relationships/slide" Target="slides/slide2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001B5-6675-8D4D-A39E-23543D0742F2}" type="datetimeFigureOut">
              <a:rPr lang="en-US" smtClean="0"/>
              <a:t>1/24/24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7121FF-2681-E044-94E7-D531F7224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64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98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34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98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83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7">
            <a:extLst>
              <a:ext uri="{FF2B5EF4-FFF2-40B4-BE49-F238E27FC236}">
                <a16:creationId xmlns:a16="http://schemas.microsoft.com/office/drawing/2014/main" id="{DFCA895F-F4DE-B24A-968D-061DD08E0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275" y="3715622"/>
            <a:ext cx="32233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042547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093139B-00F1-4441-92BD-40520EC3B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236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55B761E-6290-3A4E-A5B6-DD3EE7F35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0617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7E3E721-CDF3-7A4A-B63C-9C41C3F6FD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826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whiteboard&#10;&#10;Description automatically generated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5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5450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5082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7435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7561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3039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4929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3433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ADE3254-4E89-B140-8CF5-7265BE73E7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6339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7809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27687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619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78924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79299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81549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38588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81459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75634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873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CC8A89-0152-0780-E95C-7A1150C0E1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EBBD71B-32B4-8ED6-49CE-53F3357FE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2DDF7C4-316C-3A9D-3EA0-CB6C6BFA8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60842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74337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09521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27270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9429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23318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5854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31886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88618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21949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7328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87671EA-BEA3-EC4E-A634-700A2E0FBA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19EAB41C-0889-E24A-A3B9-395C1393C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6AE96493-0BC0-1346-BB3C-6AE243CC0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0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8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6575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0B388CA-2B2C-214F-9A9C-2743DD33D5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0411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whiteboard&#10;&#10;Description automatically generated">
            <a:extLst>
              <a:ext uri="{FF2B5EF4-FFF2-40B4-BE49-F238E27FC236}">
                <a16:creationId xmlns:a16="http://schemas.microsoft.com/office/drawing/2014/main" id="{9254E263-2FAB-B945-BF61-18DFC41376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374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767D196-C5AE-AD4E-B46C-0B02C07FC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3669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whiteboard&#10;&#10;Description automatically generated">
            <a:extLst>
              <a:ext uri="{FF2B5EF4-FFF2-40B4-BE49-F238E27FC236}">
                <a16:creationId xmlns:a16="http://schemas.microsoft.com/office/drawing/2014/main" id="{3A766D1C-7D79-EA46-974A-364B4530D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E01410A-A12A-2046-A290-49BB6E5DB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8CD90F3-63A3-0B49-824D-A9C205874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751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, application&#10;&#10;Description automatically generated">
            <a:extLst>
              <a:ext uri="{FF2B5EF4-FFF2-40B4-BE49-F238E27FC236}">
                <a16:creationId xmlns:a16="http://schemas.microsoft.com/office/drawing/2014/main" id="{0B980F17-03CB-4248-AE62-41980B6AD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2936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22.xml"/><Relationship Id="rId34" Type="http://schemas.openxmlformats.org/officeDocument/2006/relationships/slideLayout" Target="../slideLayouts/slideLayout35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33" Type="http://schemas.openxmlformats.org/officeDocument/2006/relationships/slideLayout" Target="../slideLayouts/slideLayout34.xml"/><Relationship Id="rId38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32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36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31" Type="http://schemas.openxmlformats.org/officeDocument/2006/relationships/slideLayout" Target="../slideLayouts/slideLayout3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6.xml"/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c" descr="Internal">
            <a:extLst>
              <a:ext uri="{FF2B5EF4-FFF2-40B4-BE49-F238E27FC236}">
                <a16:creationId xmlns:a16="http://schemas.microsoft.com/office/drawing/2014/main" id="{CB526383-1622-4E11-889E-DCCE44C3D3D4}"/>
              </a:ext>
            </a:extLst>
          </p:cNvPr>
          <p:cNvSpPr txBox="1"/>
          <p:nvPr userDrawn="1"/>
        </p:nvSpPr>
        <p:spPr>
          <a:xfrm>
            <a:off x="0" y="6545580"/>
            <a:ext cx="9144000" cy="21544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00" b="0" i="0" u="none" baseline="0">
                <a:solidFill>
                  <a:srgbClr val="000000"/>
                </a:solidFill>
                <a:latin typeface="calibri" panose="020F0502020204030204" pitchFamily="34" charset="0"/>
              </a:rPr>
              <a:t>Internal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000590-2E27-C94B-927F-B0FE9B5E78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7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c" descr="Internal">
            <a:extLst>
              <a:ext uri="{FF2B5EF4-FFF2-40B4-BE49-F238E27FC236}">
                <a16:creationId xmlns:a16="http://schemas.microsoft.com/office/drawing/2014/main" id="{021D43CD-A861-404F-9823-BF6A34882E69}"/>
              </a:ext>
            </a:extLst>
          </p:cNvPr>
          <p:cNvSpPr txBox="1"/>
          <p:nvPr userDrawn="1"/>
        </p:nvSpPr>
        <p:spPr>
          <a:xfrm>
            <a:off x="0" y="6545580"/>
            <a:ext cx="9144000" cy="21544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00" b="0" i="0" u="none" baseline="0">
                <a:solidFill>
                  <a:srgbClr val="000000"/>
                </a:solidFill>
                <a:latin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1950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706" r:id="rId2"/>
    <p:sldLayoutId id="2147483673" r:id="rId3"/>
    <p:sldLayoutId id="2147483685" r:id="rId4"/>
    <p:sldLayoutId id="2147483690" r:id="rId5"/>
    <p:sldLayoutId id="2147483693" r:id="rId6"/>
    <p:sldLayoutId id="2147483696" r:id="rId7"/>
    <p:sldLayoutId id="2147483698" r:id="rId8"/>
    <p:sldLayoutId id="2147483702" r:id="rId9"/>
    <p:sldLayoutId id="2147483703" r:id="rId10"/>
    <p:sldLayoutId id="2147483704" r:id="rId11"/>
    <p:sldLayoutId id="2147483705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  <p:sldLayoutId id="2147483727" r:id="rId33"/>
    <p:sldLayoutId id="2147483728" r:id="rId34"/>
    <p:sldLayoutId id="2147483729" r:id="rId35"/>
    <p:sldLayoutId id="2147483730" r:id="rId36"/>
    <p:sldLayoutId id="2147483731" r:id="rId37"/>
    <p:sldLayoutId id="2147483732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hcm.direct-access.uscg.mil/" TargetMode="External"/><Relationship Id="rId2" Type="http://schemas.openxmlformats.org/officeDocument/2006/relationships/hyperlink" Target="https://www.irs.gov/" TargetMode="Externa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ww.cgsuprt.com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nsumer.gov/" TargetMode="External"/><Relationship Id="rId2" Type="http://schemas.openxmlformats.org/officeDocument/2006/relationships/hyperlink" Target="https://www.identitytheft.gov/" TargetMode="Externa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0.png"/><Relationship Id="rId4" Type="http://schemas.openxmlformats.org/officeDocument/2006/relationships/hyperlink" Target="https://www.ftc.gov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avel.dod.mil/Allowance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dcms.uscg.mil/ppc/mas/rates/" TargetMode="Externa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Videos/Navy%20Marriage%20Video%2009%20-%20Credit.mp4" TargetMode="External"/><Relationship Id="rId2" Type="http://schemas.openxmlformats.org/officeDocument/2006/relationships/hyperlink" Target="https://www.annualcreditreport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xtension.usu.edu/powerpay/" TargetMode="External"/><Relationship Id="rId2" Type="http://schemas.openxmlformats.org/officeDocument/2006/relationships/hyperlink" Target="https://view.officeapps.live.com/op/view.aspx?src=https%3A%2F%2Ffinred.usalearning.gov%2Fassets%2Fdownloads%2FDebt%2520Destroyer%2520Tool.xlsx&amp;wdOrigin=BROWSELINK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3A008-0A47-5F43-AA4D-86DB67EA0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274" y="3715622"/>
            <a:ext cx="3962059" cy="1325563"/>
          </a:xfrm>
        </p:spPr>
        <p:txBody>
          <a:bodyPr/>
          <a:lstStyle/>
          <a:p>
            <a:r>
              <a:rPr lang="en-US" dirty="0"/>
              <a:t>Permanent Change of Station (PCS)</a:t>
            </a:r>
          </a:p>
        </p:txBody>
      </p:sp>
      <p:sp>
        <p:nvSpPr>
          <p:cNvPr id="3" name="Title Placeholder 7">
            <a:extLst>
              <a:ext uri="{FF2B5EF4-FFF2-40B4-BE49-F238E27FC236}">
                <a16:creationId xmlns:a16="http://schemas.microsoft.com/office/drawing/2014/main" id="{4C40BD4C-D7C8-E549-A886-7C9DE02F5D83}"/>
              </a:ext>
            </a:extLst>
          </p:cNvPr>
          <p:cNvSpPr txBox="1">
            <a:spLocks/>
          </p:cNvSpPr>
          <p:nvPr/>
        </p:nvSpPr>
        <p:spPr>
          <a:xfrm>
            <a:off x="6703017" y="79090"/>
            <a:ext cx="2378129" cy="117348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</a:t>
            </a:r>
          </a:p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857714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9BC170D-A94C-A6E0-A77F-DB7957D111A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Tax Considerations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F64260E-DBE7-86BF-A5C1-0BEA48AF5791}"/>
              </a:ext>
            </a:extLst>
          </p:cNvPr>
          <p:cNvSpPr txBox="1">
            <a:spLocks/>
          </p:cNvSpPr>
          <p:nvPr/>
        </p:nvSpPr>
        <p:spPr>
          <a:xfrm>
            <a:off x="2175344" y="1666260"/>
            <a:ext cx="6730662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Possible changes to tax situation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Update federal and state tax withholding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Tax withholding estimator at </a:t>
            </a:r>
            <a:r>
              <a:rPr lang="en-US" i="1" dirty="0">
                <a:solidFill>
                  <a:srgbClr val="1B3867"/>
                </a:solidFill>
                <a:latin typeface="Arial"/>
                <a:cs typeface="Arial"/>
                <a:hlinkClick r:id="rId2"/>
              </a:rPr>
              <a:t>https://www.irs.gov</a:t>
            </a:r>
            <a:endParaRPr lang="en-US" i="1" dirty="0">
              <a:solidFill>
                <a:srgbClr val="1B3867"/>
              </a:solidFill>
              <a:latin typeface="Arial"/>
              <a:cs typeface="Arial"/>
            </a:endParaRP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Visit </a:t>
            </a:r>
            <a:r>
              <a:rPr lang="en-US" i="1" dirty="0">
                <a:solidFill>
                  <a:srgbClr val="1B3867"/>
                </a:solidFill>
                <a:latin typeface="Arial"/>
                <a:cs typeface="Arial"/>
                <a:hlinkClick r:id="rId3"/>
              </a:rPr>
              <a:t>https://hcm.direct-access.uscg.mil</a:t>
            </a:r>
            <a:r>
              <a:rPr lang="en-US" i="1" dirty="0">
                <a:solidFill>
                  <a:srgbClr val="1B3867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to make changes</a:t>
            </a:r>
          </a:p>
          <a:p>
            <a:pPr marL="237744" indent="-228600">
              <a:lnSpc>
                <a:spcPct val="100000"/>
              </a:lnSpc>
              <a:spcBef>
                <a:spcPts val="700"/>
              </a:spcBef>
            </a:pPr>
            <a:r>
              <a:rPr lang="en-US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property tax records</a:t>
            </a:r>
          </a:p>
          <a:p>
            <a:pPr marL="237744" indent="-228600">
              <a:lnSpc>
                <a:spcPct val="100000"/>
              </a:lnSpc>
              <a:spcBef>
                <a:spcPts val="700"/>
              </a:spcBef>
            </a:pPr>
            <a:r>
              <a:rPr lang="en-US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Residency issues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Military Spouse Residency Relief Act (MSRRA)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Veterans Benefits and Transition Act of 2018</a:t>
            </a:r>
          </a:p>
          <a:p>
            <a:pPr marL="237744" indent="-228600">
              <a:lnSpc>
                <a:spcPct val="100000"/>
              </a:lnSpc>
              <a:spcBef>
                <a:spcPts val="700"/>
              </a:spcBef>
            </a:pPr>
            <a:r>
              <a:rPr lang="en-US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tax resources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CG SUPRT money coach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Free tax filing software available at </a:t>
            </a:r>
            <a:r>
              <a:rPr lang="en-US" i="1" dirty="0">
                <a:solidFill>
                  <a:srgbClr val="1B3867"/>
                </a:solidFill>
                <a:latin typeface="Arial"/>
                <a:cs typeface="Arial"/>
                <a:hlinkClick r:id="rId4"/>
              </a:rPr>
              <a:t>https://www.cgsuprt.com</a:t>
            </a:r>
            <a:r>
              <a:rPr lang="en-US" i="1" dirty="0">
                <a:solidFill>
                  <a:srgbClr val="1B3867"/>
                </a:solidFill>
                <a:latin typeface="Arial"/>
                <a:cs typeface="Arial"/>
              </a:rPr>
              <a:t> 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endParaRPr lang="en-US" dirty="0">
              <a:solidFill>
                <a:srgbClr val="1B386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3096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157664E-CD1E-8A6C-E32B-89C4AB5CDE9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Consumer Protections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5" name="Picture 4" descr="Paper with hand icon indicating additional resource.">
            <a:extLst>
              <a:ext uri="{FF2B5EF4-FFF2-40B4-BE49-F238E27FC236}">
                <a16:creationId xmlns:a16="http://schemas.microsoft.com/office/drawing/2014/main" id="{2297FF45-8E46-C958-6F87-399BC62B59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01911B-A8E4-20E0-9C7C-00D8AA331804}"/>
              </a:ext>
            </a:extLst>
          </p:cNvPr>
          <p:cNvSpPr txBox="1"/>
          <p:nvPr/>
        </p:nvSpPr>
        <p:spPr>
          <a:xfrm>
            <a:off x="808602" y="6414560"/>
            <a:ext cx="6025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04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Change of Station (PCS)</a:t>
            </a:r>
            <a:r>
              <a:rPr lang="en-US" sz="1200" dirty="0">
                <a:solidFill>
                  <a:srgbClr val="004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Member Checklist Available </a:t>
            </a:r>
          </a:p>
        </p:txBody>
      </p:sp>
    </p:spTree>
    <p:extLst>
      <p:ext uri="{BB962C8B-B14F-4D97-AF65-F5344CB8AC3E}">
        <p14:creationId xmlns:p14="http://schemas.microsoft.com/office/powerpoint/2010/main" val="439580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CFB7649-6505-0E14-7CD6-9E4F189FEB5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Military Consumer Protections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5DE17CD-618E-4C00-8A8E-D71F146C0216}"/>
              </a:ext>
            </a:extLst>
          </p:cNvPr>
          <p:cNvSpPr txBox="1">
            <a:spLocks/>
          </p:cNvSpPr>
          <p:nvPr/>
        </p:nvSpPr>
        <p:spPr>
          <a:xfrm>
            <a:off x="2175344" y="1666260"/>
            <a:ext cx="6730662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Know your rights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Servicemembers Civil Relief Act (SCRA)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Military Lending Act (MLA)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Local legal assistance office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Identify theft protections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Know the signs of identity theft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Understand how to protect yourself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Resources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i="1" dirty="0">
                <a:solidFill>
                  <a:srgbClr val="1B3867"/>
                </a:solidFill>
                <a:latin typeface="Arial"/>
                <a:cs typeface="Arial"/>
                <a:hlinkClick r:id="rId2"/>
              </a:rPr>
              <a:t>https://www.identitytheft.gov</a:t>
            </a:r>
            <a:r>
              <a:rPr lang="en-US" i="1" dirty="0">
                <a:solidFill>
                  <a:srgbClr val="1B3867"/>
                </a:solidFill>
                <a:latin typeface="Arial"/>
                <a:cs typeface="Arial"/>
              </a:rPr>
              <a:t> 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i="1" dirty="0">
                <a:solidFill>
                  <a:srgbClr val="1B3867"/>
                </a:solidFill>
                <a:latin typeface="Arial"/>
                <a:cs typeface="Arial"/>
                <a:hlinkClick r:id="rId3"/>
              </a:rPr>
              <a:t>https://consumer.gov</a:t>
            </a:r>
            <a:endParaRPr lang="en-US" i="1" dirty="0">
              <a:solidFill>
                <a:srgbClr val="1B3867"/>
              </a:solidFill>
              <a:latin typeface="Arial"/>
              <a:cs typeface="Arial"/>
            </a:endParaRP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i="1" dirty="0">
                <a:solidFill>
                  <a:srgbClr val="1B3867"/>
                </a:solidFill>
                <a:latin typeface="Arial"/>
                <a:cs typeface="Arial"/>
                <a:hlinkClick r:id="rId4"/>
              </a:rPr>
              <a:t>https://www.ftc.gov</a:t>
            </a:r>
            <a:endParaRPr lang="en-US" i="1" dirty="0">
              <a:solidFill>
                <a:srgbClr val="1B3867"/>
              </a:solidFill>
              <a:latin typeface="Arial"/>
              <a:cs typeface="Arial"/>
            </a:endParaRP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endParaRPr lang="en-US" dirty="0">
              <a:solidFill>
                <a:srgbClr val="1B3867"/>
              </a:solidFill>
              <a:latin typeface="Arial"/>
              <a:cs typeface="Arial"/>
            </a:endParaRP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BAE3E8A9-817A-C26B-1BAF-7819BBD081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9130BD-E183-52AB-2BBE-C628DA29776B}"/>
              </a:ext>
            </a:extLst>
          </p:cNvPr>
          <p:cNvSpPr txBox="1"/>
          <p:nvPr/>
        </p:nvSpPr>
        <p:spPr>
          <a:xfrm>
            <a:off x="2194950" y="6276774"/>
            <a:ext cx="4650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Military Consumer </a:t>
            </a:r>
            <a:r>
              <a:rPr lang="en-US" sz="1200" i="1" dirty="0">
                <a:solidFill>
                  <a:srgbClr val="004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Protection and Servicemembers Civil Relief Act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Handouts Available </a:t>
            </a:r>
          </a:p>
        </p:txBody>
      </p:sp>
    </p:spTree>
    <p:extLst>
      <p:ext uri="{BB962C8B-B14F-4D97-AF65-F5344CB8AC3E}">
        <p14:creationId xmlns:p14="http://schemas.microsoft.com/office/powerpoint/2010/main" val="1593651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9830911-8513-2633-FE0A-7AD9ABACD71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Misleading Consumer Practices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53E0143-72A7-4418-6EF0-0770740006CF}"/>
              </a:ext>
            </a:extLst>
          </p:cNvPr>
          <p:cNvSpPr txBox="1">
            <a:spLocks/>
          </p:cNvSpPr>
          <p:nvPr/>
        </p:nvSpPr>
        <p:spPr>
          <a:xfrm>
            <a:off x="2175344" y="1666260"/>
            <a:ext cx="6730662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Recognize scams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Multilevel marketing / pyramid scheme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Get rich quick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Too good to be true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Protect yourself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Research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Comparison shop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Sleep on it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Report a complaint</a:t>
            </a:r>
          </a:p>
          <a:p>
            <a:pPr marL="466344" lvl="1" indent="0">
              <a:lnSpc>
                <a:spcPct val="100000"/>
              </a:lnSpc>
              <a:spcBef>
                <a:spcPts val="0"/>
              </a:spcBef>
              <a:buNone/>
              <a:tabLst>
                <a:tab pos="241300" algn="l"/>
              </a:tabLst>
            </a:pPr>
            <a:endParaRPr lang="en-US" dirty="0">
              <a:solidFill>
                <a:srgbClr val="1B3867"/>
              </a:solidFill>
              <a:latin typeface="Arial"/>
              <a:cs typeface="Arial"/>
            </a:endParaRP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184DBF54-7857-E66E-2233-1265BDDBD8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FEC72-F51B-8238-58FA-6C208C748E90}"/>
              </a:ext>
            </a:extLst>
          </p:cNvPr>
          <p:cNvSpPr txBox="1"/>
          <p:nvPr/>
        </p:nvSpPr>
        <p:spPr>
          <a:xfrm>
            <a:off x="2194950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 of Help for Military Consumers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 Available</a:t>
            </a:r>
          </a:p>
        </p:txBody>
      </p:sp>
    </p:spTree>
    <p:extLst>
      <p:ext uri="{BB962C8B-B14F-4D97-AF65-F5344CB8AC3E}">
        <p14:creationId xmlns:p14="http://schemas.microsoft.com/office/powerpoint/2010/main" val="1617853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887247B-9724-CA8B-584E-742C927828D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Major Purchases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45854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DDCF775-A928-B1D6-AFCF-F2704040E73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Housing and Transportation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4B0D3CF-17FF-6481-B702-FE6D46622D51}"/>
              </a:ext>
            </a:extLst>
          </p:cNvPr>
          <p:cNvSpPr txBox="1">
            <a:spLocks/>
          </p:cNvSpPr>
          <p:nvPr/>
        </p:nvSpPr>
        <p:spPr>
          <a:xfrm>
            <a:off x="2175344" y="1666260"/>
            <a:ext cx="6730662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Housing needs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Rent or buy?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On or off base?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Prepare now if planning to buy</a:t>
            </a:r>
          </a:p>
          <a:p>
            <a:pPr marL="1037826" lvl="2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Review credit reports and get preapproved</a:t>
            </a:r>
          </a:p>
          <a:p>
            <a:pPr marL="1037826" lvl="2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Save for down payment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Utility accounts and deposits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Transportation needs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Update registration and insurance</a:t>
            </a: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A8F3A903-3237-FF4D-460E-609C413E83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528867-89F1-9FBA-F49F-865D8D73206B}"/>
              </a:ext>
            </a:extLst>
          </p:cNvPr>
          <p:cNvSpPr txBox="1"/>
          <p:nvPr/>
        </p:nvSpPr>
        <p:spPr>
          <a:xfrm>
            <a:off x="2194949" y="6414560"/>
            <a:ext cx="5102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E4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Rules of Buying a House </a:t>
            </a:r>
            <a:r>
              <a:rPr lang="en-US" sz="1200" dirty="0">
                <a:solidFill>
                  <a:srgbClr val="0E4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200" i="1" dirty="0">
                <a:solidFill>
                  <a:srgbClr val="0E4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Major Purchases </a:t>
            </a:r>
            <a:r>
              <a:rPr lang="en-US" sz="1200" dirty="0">
                <a:solidFill>
                  <a:srgbClr val="0E4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Handouts Available </a:t>
            </a:r>
          </a:p>
        </p:txBody>
      </p:sp>
    </p:spTree>
    <p:extLst>
      <p:ext uri="{BB962C8B-B14F-4D97-AF65-F5344CB8AC3E}">
        <p14:creationId xmlns:p14="http://schemas.microsoft.com/office/powerpoint/2010/main" val="2582623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9CC7BD4-445F-E152-4CDF-044CD2037A9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Planning for the Future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08494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42C31-3B7D-64D1-879D-E160DFB66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26" y="567558"/>
            <a:ext cx="6204249" cy="644157"/>
          </a:xfrm>
        </p:spPr>
        <p:txBody>
          <a:bodyPr/>
          <a:lstStyle/>
          <a:p>
            <a:r>
              <a:rPr lang="en-US" dirty="0"/>
              <a:t>LIFE Insurance Needs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C41ACD2-B610-0254-E73A-53F5675E3A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259569"/>
              </p:ext>
            </p:extLst>
          </p:nvPr>
        </p:nvGraphicFramePr>
        <p:xfrm>
          <a:off x="1394024" y="1625957"/>
          <a:ext cx="6889769" cy="2848991"/>
        </p:xfrm>
        <a:graphic>
          <a:graphicData uri="http://schemas.openxmlformats.org/drawingml/2006/table">
            <a:tbl>
              <a:tblPr firstRow="1" bandRow="1"/>
              <a:tblGrid>
                <a:gridCol w="5402543">
                  <a:extLst>
                    <a:ext uri="{9D8B030D-6E8A-4147-A177-3AD203B41FA5}">
                      <a16:colId xmlns:a16="http://schemas.microsoft.com/office/drawing/2014/main" val="3819238701"/>
                    </a:ext>
                  </a:extLst>
                </a:gridCol>
                <a:gridCol w="1487226">
                  <a:extLst>
                    <a:ext uri="{9D8B030D-6E8A-4147-A177-3AD203B41FA5}">
                      <a16:colId xmlns:a16="http://schemas.microsoft.com/office/drawing/2014/main" val="2496711472"/>
                    </a:ext>
                  </a:extLst>
                </a:gridCol>
              </a:tblGrid>
              <a:tr h="556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2000" b="0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iabilities (debts and obligations)</a:t>
                      </a:r>
                    </a:p>
                  </a:txBody>
                  <a:tcPr marL="86090" marR="86090" marT="43045" marB="43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2300" b="0" i="0" kern="1200" dirty="0">
                        <a:solidFill>
                          <a:srgbClr val="23362A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86090" marR="86090" marT="43045" marB="43045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7095901"/>
                  </a:ext>
                </a:extLst>
              </a:tr>
              <a:tr h="556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3200" b="1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2000" b="0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ncome (amount X number of years needed)</a:t>
                      </a:r>
                    </a:p>
                  </a:txBody>
                  <a:tcPr marL="86090" marR="86090" marT="43045" marB="43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2300" b="0" i="0" kern="1200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86090" marR="86090" marT="43045" marB="43045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1473603"/>
                  </a:ext>
                </a:extLst>
              </a:tr>
              <a:tr h="556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3200" b="1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2000" b="0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inal expenses</a:t>
                      </a:r>
                    </a:p>
                  </a:txBody>
                  <a:tcPr marL="86090" marR="86090" marT="43045" marB="43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0" i="0" kern="1200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86090" marR="86090" marT="43045" marB="43045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4501177"/>
                  </a:ext>
                </a:extLst>
              </a:tr>
              <a:tr h="556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3200" b="1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2000" b="0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ducation and other goals</a:t>
                      </a:r>
                    </a:p>
                  </a:txBody>
                  <a:tcPr marL="86090" marR="86090" marT="43045" marB="43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0" i="0" kern="1200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86090" marR="86090" marT="43045" marB="43045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4895459"/>
                  </a:ext>
                </a:extLst>
              </a:tr>
              <a:tr h="5539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i="0" kern="1200" dirty="0">
                        <a:solidFill>
                          <a:srgbClr val="636466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R="4572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kern="1200" dirty="0">
                        <a:solidFill>
                          <a:srgbClr val="636466"/>
                        </a:solidFill>
                        <a:latin typeface="Helvetica" pitchFamily="2" charset="0"/>
                        <a:ea typeface="+mj-ea"/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678072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CBE3C4B-2421-957D-17EB-ABEE0C7A4D64}"/>
              </a:ext>
            </a:extLst>
          </p:cNvPr>
          <p:cNvSpPr txBox="1"/>
          <p:nvPr/>
        </p:nvSpPr>
        <p:spPr>
          <a:xfrm>
            <a:off x="700202" y="4238529"/>
            <a:ext cx="5492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2000" i="1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Subtract current coverage and assets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5A13176-1E9B-4BB2-1D69-D38564EFA9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00658"/>
              </p:ext>
            </p:extLst>
          </p:nvPr>
        </p:nvGraphicFramePr>
        <p:xfrm>
          <a:off x="6807691" y="4079329"/>
          <a:ext cx="1833473" cy="441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33473">
                  <a:extLst>
                    <a:ext uri="{9D8B030D-6E8A-4147-A177-3AD203B41FA5}">
                      <a16:colId xmlns:a16="http://schemas.microsoft.com/office/drawing/2014/main" val="1293579821"/>
                    </a:ext>
                  </a:extLst>
                </a:gridCol>
              </a:tblGrid>
              <a:tr h="3908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0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801604"/>
                  </a:ext>
                </a:extLst>
              </a:tr>
            </a:tbl>
          </a:graphicData>
        </a:graphic>
      </p:graphicFrame>
      <p:sp>
        <p:nvSpPr>
          <p:cNvPr id="9" name="Title 4">
            <a:extLst>
              <a:ext uri="{FF2B5EF4-FFF2-40B4-BE49-F238E27FC236}">
                <a16:creationId xmlns:a16="http://schemas.microsoft.com/office/drawing/2014/main" id="{300DA05E-2C3D-DCBA-36A1-D47B4B76F48A}"/>
              </a:ext>
            </a:extLst>
          </p:cNvPr>
          <p:cNvSpPr txBox="1">
            <a:spLocks/>
          </p:cNvSpPr>
          <p:nvPr/>
        </p:nvSpPr>
        <p:spPr>
          <a:xfrm>
            <a:off x="2726160" y="5000663"/>
            <a:ext cx="3467031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40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Your Total Need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82A710D-C0A5-D594-F0BE-6A877455D5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109736"/>
              </p:ext>
            </p:extLst>
          </p:nvPr>
        </p:nvGraphicFramePr>
        <p:xfrm>
          <a:off x="6742840" y="4959099"/>
          <a:ext cx="1590569" cy="516540"/>
        </p:xfrm>
        <a:graphic>
          <a:graphicData uri="http://schemas.openxmlformats.org/drawingml/2006/table">
            <a:tbl>
              <a:tblPr firstRow="1"/>
              <a:tblGrid>
                <a:gridCol w="1590569">
                  <a:extLst>
                    <a:ext uri="{9D8B030D-6E8A-4147-A177-3AD203B41FA5}">
                      <a16:colId xmlns:a16="http://schemas.microsoft.com/office/drawing/2014/main" val="3189206139"/>
                    </a:ext>
                  </a:extLst>
                </a:gridCol>
              </a:tblGrid>
              <a:tr h="5165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rgbClr val="23362A"/>
                      </a:solidFill>
                      <a:prstDash val="solid"/>
                    </a:lnL>
                    <a:lnR w="38100" cmpd="sng">
                      <a:solidFill>
                        <a:srgbClr val="23362A"/>
                      </a:solidFill>
                      <a:prstDash val="solid"/>
                    </a:lnR>
                    <a:lnT w="38100" cmpd="sng">
                      <a:solidFill>
                        <a:srgbClr val="23362A"/>
                      </a:solidFill>
                      <a:prstDash val="solid"/>
                    </a:lnT>
                    <a:lnB w="38100" cmpd="sng">
                      <a:solidFill>
                        <a:srgbClr val="23362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9967682"/>
                  </a:ext>
                </a:extLst>
              </a:tr>
            </a:tbl>
          </a:graphicData>
        </a:graphic>
      </p:graphicFrame>
      <p:pic>
        <p:nvPicPr>
          <p:cNvPr id="11" name="Picture 10" descr="Paper with hand icon indicating additional resource.">
            <a:extLst>
              <a:ext uri="{FF2B5EF4-FFF2-40B4-BE49-F238E27FC236}">
                <a16:creationId xmlns:a16="http://schemas.microsoft.com/office/drawing/2014/main" id="{2D502073-9C9A-A709-2B83-338FF527FD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5E9116-A78E-5DB4-829B-D942AEAD18DE}"/>
              </a:ext>
            </a:extLst>
          </p:cNvPr>
          <p:cNvSpPr txBox="1"/>
          <p:nvPr/>
        </p:nvSpPr>
        <p:spPr>
          <a:xfrm>
            <a:off x="808602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40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PCS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0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Checklist Available</a:t>
            </a:r>
          </a:p>
        </p:txBody>
      </p:sp>
    </p:spTree>
    <p:extLst>
      <p:ext uri="{BB962C8B-B14F-4D97-AF65-F5344CB8AC3E}">
        <p14:creationId xmlns:p14="http://schemas.microsoft.com/office/powerpoint/2010/main" val="40494251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ABFAF0E-DCED-16B2-B6B3-58938D4FF3F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Life Insurance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797B0BA-4E67-C64B-3664-3CA8A2DB3C85}"/>
              </a:ext>
            </a:extLst>
          </p:cNvPr>
          <p:cNvSpPr txBox="1">
            <a:spLocks/>
          </p:cNvSpPr>
          <p:nvPr/>
        </p:nvSpPr>
        <p:spPr>
          <a:xfrm>
            <a:off x="2175344" y="1666260"/>
            <a:ext cx="6730662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Servicemembers’ Group Life Insurance (SGLI)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Maximum coverage of $500,000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Beneficiaries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Family Servicemembers’ Group Life Insurance (FSGLI)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Private Life Insurance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Term and permanent coverage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War clause and other restrictions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Beneficiaries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Premium payments</a:t>
            </a: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3A7EA807-89AA-A141-9B1C-516DA45394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552377-3018-16E3-DB65-45EC2424FF48}"/>
              </a:ext>
            </a:extLst>
          </p:cNvPr>
          <p:cNvSpPr txBox="1"/>
          <p:nvPr/>
        </p:nvSpPr>
        <p:spPr>
          <a:xfrm>
            <a:off x="2194949" y="6414560"/>
            <a:ext cx="5102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40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PCS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0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Checklist Available</a:t>
            </a:r>
          </a:p>
        </p:txBody>
      </p:sp>
    </p:spTree>
    <p:extLst>
      <p:ext uri="{BB962C8B-B14F-4D97-AF65-F5344CB8AC3E}">
        <p14:creationId xmlns:p14="http://schemas.microsoft.com/office/powerpoint/2010/main" val="553366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BF2B92-B2E2-D8A4-53D7-9C5D11D5F2B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Compensation, Benefits, and Entitlements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5" name="Picture 4" descr="Paper with hand icon indicating additional resource.">
            <a:extLst>
              <a:ext uri="{FF2B5EF4-FFF2-40B4-BE49-F238E27FC236}">
                <a16:creationId xmlns:a16="http://schemas.microsoft.com/office/drawing/2014/main" id="{4AC7071B-3276-9817-28B6-00D7CA9059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E9CCFB-E4EF-FAE5-4F84-E74891E76BE2}"/>
              </a:ext>
            </a:extLst>
          </p:cNvPr>
          <p:cNvSpPr txBox="1"/>
          <p:nvPr/>
        </p:nvSpPr>
        <p:spPr>
          <a:xfrm>
            <a:off x="808601" y="6414560"/>
            <a:ext cx="61231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PCS </a:t>
            </a:r>
            <a:r>
              <a:rPr lang="en-US" sz="1200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 Available</a:t>
            </a:r>
          </a:p>
        </p:txBody>
      </p:sp>
    </p:spTree>
    <p:extLst>
      <p:ext uri="{BB962C8B-B14F-4D97-AF65-F5344CB8AC3E}">
        <p14:creationId xmlns:p14="http://schemas.microsoft.com/office/powerpoint/2010/main" val="2055168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5F9F2DA-9E40-7C43-8611-BD17637F977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Agenda</a:t>
            </a:r>
          </a:p>
        </p:txBody>
      </p:sp>
      <p:pic>
        <p:nvPicPr>
          <p:cNvPr id="8" name="Picture 7" descr="Handout icon.">
            <a:extLst>
              <a:ext uri="{FF2B5EF4-FFF2-40B4-BE49-F238E27FC236}">
                <a16:creationId xmlns:a16="http://schemas.microsoft.com/office/drawing/2014/main" id="{0C5838C5-3D0D-A246-AE96-2AE7EEE8F9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9CDFF5-82C0-0E45-B0C5-3101744C3EBD}"/>
              </a:ext>
            </a:extLst>
          </p:cNvPr>
          <p:cNvSpPr txBox="1">
            <a:spLocks/>
          </p:cNvSpPr>
          <p:nvPr/>
        </p:nvSpPr>
        <p:spPr>
          <a:xfrm>
            <a:off x="2175343" y="1666260"/>
            <a:ext cx="6868449" cy="41087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Basic Finance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Consumer Protections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Major Purchases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Planning for the Future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Compensation, Benefits, and Entitlements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PCS Considerations: Before, During, and After Your Move</a:t>
            </a:r>
          </a:p>
          <a:p>
            <a:pPr marL="355600" indent="-342900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endParaRPr lang="en-US" sz="2500" spc="-5" dirty="0">
              <a:solidFill>
                <a:srgbClr val="004071"/>
              </a:solidFill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9AB5F8-21FB-2ED8-1007-6D444908B3B1}"/>
              </a:ext>
            </a:extLst>
          </p:cNvPr>
          <p:cNvSpPr txBox="1"/>
          <p:nvPr/>
        </p:nvSpPr>
        <p:spPr>
          <a:xfrm>
            <a:off x="2194950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04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Change of Station (PCS)</a:t>
            </a:r>
            <a:r>
              <a:rPr lang="en-US" sz="1200" dirty="0">
                <a:solidFill>
                  <a:srgbClr val="004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Member Checklist Available </a:t>
            </a:r>
          </a:p>
        </p:txBody>
      </p:sp>
    </p:spTree>
    <p:extLst>
      <p:ext uri="{BB962C8B-B14F-4D97-AF65-F5344CB8AC3E}">
        <p14:creationId xmlns:p14="http://schemas.microsoft.com/office/powerpoint/2010/main" val="2915940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42C31-3B7D-64D1-879D-E160DFB66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26" y="567558"/>
            <a:ext cx="6204249" cy="644157"/>
          </a:xfrm>
        </p:spPr>
        <p:txBody>
          <a:bodyPr/>
          <a:lstStyle/>
          <a:p>
            <a:r>
              <a:rPr lang="en-US" dirty="0"/>
              <a:t>Travel Pay and Allowances</a:t>
            </a:r>
          </a:p>
        </p:txBody>
      </p:sp>
      <p:sp>
        <p:nvSpPr>
          <p:cNvPr id="3" name="Content Placeholder 16">
            <a:extLst>
              <a:ext uri="{FF2B5EF4-FFF2-40B4-BE49-F238E27FC236}">
                <a16:creationId xmlns:a16="http://schemas.microsoft.com/office/drawing/2014/main" id="{267998E0-75BC-F807-E99C-90844B07A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641" y="1577642"/>
            <a:ext cx="7837323" cy="546381"/>
          </a:xfrm>
        </p:spPr>
        <p:txBody>
          <a:bodyPr>
            <a:noAutofit/>
          </a:bodyPr>
          <a:lstStyle/>
          <a:p>
            <a:pPr marL="12700" indent="0">
              <a:lnSpc>
                <a:spcPct val="100000"/>
              </a:lnSpc>
              <a:spcBef>
                <a:spcPts val="385"/>
              </a:spcBef>
              <a:buNone/>
            </a:pPr>
            <a:r>
              <a:rPr lang="en-US" sz="2500" dirty="0"/>
              <a:t>Speak with finance and travel management office before executing PCS orders</a:t>
            </a:r>
          </a:p>
          <a:p>
            <a:pPr marL="1384248" lvl="3" indent="-342900">
              <a:lnSpc>
                <a:spcPct val="100000"/>
              </a:lnSpc>
              <a:spcBef>
                <a:spcPts val="385"/>
              </a:spcBef>
            </a:pPr>
            <a:endParaRPr lang="en-US" sz="11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6A47702-9F78-BE02-E6B0-A6B78B98C8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002895"/>
              </p:ext>
            </p:extLst>
          </p:nvPr>
        </p:nvGraphicFramePr>
        <p:xfrm>
          <a:off x="808602" y="2432555"/>
          <a:ext cx="8020487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6141">
                  <a:extLst>
                    <a:ext uri="{9D8B030D-6E8A-4147-A177-3AD203B41FA5}">
                      <a16:colId xmlns:a16="http://schemas.microsoft.com/office/drawing/2014/main" val="3079448541"/>
                    </a:ext>
                  </a:extLst>
                </a:gridCol>
                <a:gridCol w="3774346">
                  <a:extLst>
                    <a:ext uri="{9D8B030D-6E8A-4147-A177-3AD203B41FA5}">
                      <a16:colId xmlns:a16="http://schemas.microsoft.com/office/drawing/2014/main" val="9313566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Allowance</a:t>
                      </a:r>
                      <a:endParaRPr lang="en-US" sz="18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1B38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Purpose</a:t>
                      </a:r>
                      <a:endParaRPr lang="en-US" sz="18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1B38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5467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Mileage reimbursement</a:t>
                      </a:r>
                      <a:endParaRPr lang="en-US" sz="1800" b="0" i="0" dirty="0">
                        <a:solidFill>
                          <a:srgbClr val="00407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Offset driving costs</a:t>
                      </a:r>
                      <a:endParaRPr lang="en-US" sz="1800" b="0" i="0" dirty="0">
                        <a:solidFill>
                          <a:srgbClr val="00407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784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 diem</a:t>
                      </a:r>
                      <a:endParaRPr lang="en-US" sz="1800" b="0" i="0" dirty="0">
                        <a:solidFill>
                          <a:srgbClr val="00407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Cover hotel and meals</a:t>
                      </a:r>
                      <a:endParaRPr lang="en-US" sz="1800" b="0" i="0" dirty="0">
                        <a:solidFill>
                          <a:srgbClr val="00407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3840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Cost-of-Living Allowance (COLA)</a:t>
                      </a:r>
                      <a:endParaRPr lang="en-US" sz="1800" b="0" i="0" dirty="0">
                        <a:solidFill>
                          <a:srgbClr val="00407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Help offset higher prices in</a:t>
                      </a:r>
                      <a:r>
                        <a:rPr lang="en-US" sz="1800" baseline="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the highest cost locations</a:t>
                      </a:r>
                      <a:endParaRPr lang="en-US" sz="1800" b="0" i="0" dirty="0">
                        <a:solidFill>
                          <a:srgbClr val="00407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133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Overseas Housing Allowance (OHA)</a:t>
                      </a:r>
                      <a:endParaRPr lang="en-US" sz="1800" b="0" i="0" dirty="0">
                        <a:solidFill>
                          <a:srgbClr val="00407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Offset</a:t>
                      </a:r>
                      <a:r>
                        <a:rPr lang="en-US" sz="1800" baseline="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overseas housing costs</a:t>
                      </a:r>
                      <a:endParaRPr lang="en-US" sz="1800" b="0" i="0" dirty="0">
                        <a:solidFill>
                          <a:srgbClr val="00407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151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Move-in Housing Allowance (MIHA)</a:t>
                      </a:r>
                      <a:endParaRPr lang="en-US" sz="1800" b="0" i="0" dirty="0">
                        <a:solidFill>
                          <a:srgbClr val="00407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OCONUS only to help cover costs</a:t>
                      </a:r>
                      <a:endParaRPr lang="en-US" sz="1800" b="0" i="0" dirty="0">
                        <a:solidFill>
                          <a:srgbClr val="00407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6398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Temporary Lodging Allowance</a:t>
                      </a:r>
                      <a:r>
                        <a:rPr lang="en-US" sz="1800" baseline="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(TLA)</a:t>
                      </a:r>
                      <a:endParaRPr lang="en-US" sz="1800" b="0" i="0" dirty="0">
                        <a:solidFill>
                          <a:srgbClr val="00407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OCONUS</a:t>
                      </a:r>
                      <a:r>
                        <a:rPr lang="en-US" sz="1800" baseline="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only to cover lodging expenses up to 60 days</a:t>
                      </a:r>
                      <a:endParaRPr lang="en-US" sz="1800" b="0" i="0" dirty="0">
                        <a:solidFill>
                          <a:srgbClr val="00407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294132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41F269A-7062-1018-CFBA-46348936ECC4}"/>
              </a:ext>
            </a:extLst>
          </p:cNvPr>
          <p:cNvSpPr txBox="1"/>
          <p:nvPr/>
        </p:nvSpPr>
        <p:spPr>
          <a:xfrm>
            <a:off x="246845" y="568422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4071"/>
                </a:solidFill>
              </a:rPr>
              <a:t>Visit </a:t>
            </a:r>
            <a:r>
              <a:rPr lang="en-US" sz="2000" b="1" i="1" dirty="0">
                <a:solidFill>
                  <a:srgbClr val="004071"/>
                </a:solidFill>
                <a:hlinkClick r:id="rId3"/>
              </a:rPr>
              <a:t>https://www.travel.dod.mil/Allowances</a:t>
            </a:r>
            <a:r>
              <a:rPr lang="en-US" sz="2000" b="1" i="1" dirty="0">
                <a:solidFill>
                  <a:srgbClr val="004071"/>
                </a:solidFill>
              </a:rPr>
              <a:t> </a:t>
            </a:r>
            <a:r>
              <a:rPr lang="en-US" sz="2000" b="1" dirty="0">
                <a:solidFill>
                  <a:srgbClr val="004071"/>
                </a:solidFill>
              </a:rPr>
              <a:t>for more details</a:t>
            </a:r>
          </a:p>
        </p:txBody>
      </p:sp>
      <p:pic>
        <p:nvPicPr>
          <p:cNvPr id="11" name="Picture 10" descr="Paper with hand icon indicating additional resource.">
            <a:extLst>
              <a:ext uri="{FF2B5EF4-FFF2-40B4-BE49-F238E27FC236}">
                <a16:creationId xmlns:a16="http://schemas.microsoft.com/office/drawing/2014/main" id="{2D502073-9C9A-A709-2B83-338FF527FD1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5E9116-A78E-5DB4-829B-D942AEAD18DE}"/>
              </a:ext>
            </a:extLst>
          </p:cNvPr>
          <p:cNvSpPr txBox="1"/>
          <p:nvPr/>
        </p:nvSpPr>
        <p:spPr>
          <a:xfrm>
            <a:off x="808602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40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PCS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0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Checklist Available</a:t>
            </a:r>
          </a:p>
        </p:txBody>
      </p:sp>
    </p:spTree>
    <p:extLst>
      <p:ext uri="{BB962C8B-B14F-4D97-AF65-F5344CB8AC3E}">
        <p14:creationId xmlns:p14="http://schemas.microsoft.com/office/powerpoint/2010/main" val="29834551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44E8E3C5-E13C-B57A-7A2E-C8F13E4CD5C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410977"/>
            <a:ext cx="6836724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SECDEF Memo: Taking Care of Our Service Members and Families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2F53F7F5-5C1F-A510-74A5-C33A286020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8181490"/>
              </p:ext>
            </p:extLst>
          </p:nvPr>
        </p:nvGraphicFramePr>
        <p:xfrm>
          <a:off x="713392" y="1996367"/>
          <a:ext cx="8046423" cy="362128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091210">
                  <a:extLst>
                    <a:ext uri="{9D8B030D-6E8A-4147-A177-3AD203B41FA5}">
                      <a16:colId xmlns:a16="http://schemas.microsoft.com/office/drawing/2014/main" val="3041483001"/>
                    </a:ext>
                  </a:extLst>
                </a:gridCol>
                <a:gridCol w="3955213">
                  <a:extLst>
                    <a:ext uri="{9D8B030D-6E8A-4147-A177-3AD203B41FA5}">
                      <a16:colId xmlns:a16="http://schemas.microsoft.com/office/drawing/2014/main" val="3580759128"/>
                    </a:ext>
                  </a:extLst>
                </a:gridCol>
              </a:tblGrid>
              <a:tr h="192833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Dislocation 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Allowance 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(DLA)</a:t>
                      </a:r>
                      <a:endParaRPr lang="en-US" sz="1800" b="0" i="0" dirty="0">
                        <a:solidFill>
                          <a:srgbClr val="033A6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407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 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E1–E6 to further</a:t>
                      </a:r>
                    </a:p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help offset personal expenses for PCS moves. DLA payments for ALL Service members will now be paid AUTOMATICALLY one month before their move date to preempt out-of-pocket expenses.</a:t>
                      </a:r>
                      <a:endParaRPr lang="en-US" sz="1800" b="0" i="0" dirty="0">
                        <a:solidFill>
                          <a:srgbClr val="033A6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40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679401"/>
                  </a:ext>
                </a:extLst>
              </a:tr>
              <a:tr h="1609606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Temporary Lodging Expense (TLE)</a:t>
                      </a:r>
                      <a:endParaRPr lang="en-US" sz="1800" b="0" i="0" dirty="0">
                        <a:solidFill>
                          <a:srgbClr val="00407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TLE maximum coverage 14 days for CONUS moves and allow up to 60 days of TLE if a Service member is in a specified Military Housing Area with a housing shortage</a:t>
                      </a:r>
                      <a:endParaRPr lang="en-US" sz="1800" b="0" i="0" dirty="0">
                        <a:solidFill>
                          <a:srgbClr val="00407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7562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8813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DEA3656-9A57-A030-B55D-7D0BA7B9F10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Key PCS Regulations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176C49A-018A-CFCC-882A-81A78A1D9342}"/>
              </a:ext>
            </a:extLst>
          </p:cNvPr>
          <p:cNvSpPr txBox="1">
            <a:spLocks/>
          </p:cNvSpPr>
          <p:nvPr/>
        </p:nvSpPr>
        <p:spPr>
          <a:xfrm>
            <a:off x="2175344" y="1666260"/>
            <a:ext cx="6730662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 Travel Charge Card (GTCC)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1" dirty="0">
                <a:solidFill>
                  <a:srgbClr val="1B3867"/>
                </a:solidFill>
              </a:rPr>
              <a:t>Must be used during PCS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dirty="0">
                <a:solidFill>
                  <a:srgbClr val="1B3867"/>
                </a:solidFill>
              </a:rPr>
              <a:t>Dependent travel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Authorized expenses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dirty="0">
                <a:solidFill>
                  <a:srgbClr val="1B3867"/>
                </a:solidFill>
              </a:rPr>
              <a:t>Unauthorized expenses</a:t>
            </a:r>
            <a:endParaRPr lang="en-US" altLang="en-US" sz="2000" dirty="0">
              <a:solidFill>
                <a:srgbClr val="1B3867"/>
              </a:solidFill>
            </a:endParaRP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 pay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 limitations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Vehicles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DoD funds / ships </a:t>
            </a:r>
            <a:r>
              <a:rPr lang="en-US" altLang="en-US" sz="2000" b="1" dirty="0">
                <a:solidFill>
                  <a:srgbClr val="1B3867"/>
                </a:solidFill>
              </a:rPr>
              <a:t>ONE</a:t>
            </a:r>
            <a:r>
              <a:rPr lang="en-US" altLang="en-US" sz="2000" dirty="0">
                <a:solidFill>
                  <a:srgbClr val="1B3867"/>
                </a:solidFill>
              </a:rPr>
              <a:t> vehicle OCONUS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 pays </a:t>
            </a:r>
            <a:r>
              <a:rPr lang="en-US" altLang="en-US" b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mileage</a:t>
            </a:r>
            <a:r>
              <a:rPr lang="en-US" alt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CONUS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Considerations for vehicles with loan or leased vehicles</a:t>
            </a:r>
            <a:endParaRPr lang="en-US" altLang="en-US" sz="2000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Handout icon.">
            <a:extLst>
              <a:ext uri="{FF2B5EF4-FFF2-40B4-BE49-F238E27FC236}">
                <a16:creationId xmlns:a16="http://schemas.microsoft.com/office/drawing/2014/main" id="{DC352793-1D39-CA4E-0441-227DCE46E9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C91223-0AEC-9B0E-7729-500FD49907C9}"/>
              </a:ext>
            </a:extLst>
          </p:cNvPr>
          <p:cNvSpPr txBox="1"/>
          <p:nvPr/>
        </p:nvSpPr>
        <p:spPr>
          <a:xfrm>
            <a:off x="2194949" y="6414560"/>
            <a:ext cx="5102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40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PCS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0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Checklist Available</a:t>
            </a:r>
          </a:p>
        </p:txBody>
      </p:sp>
    </p:spTree>
    <p:extLst>
      <p:ext uri="{BB962C8B-B14F-4D97-AF65-F5344CB8AC3E}">
        <p14:creationId xmlns:p14="http://schemas.microsoft.com/office/powerpoint/2010/main" val="211474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F3A5831-BFF1-F033-6C7C-5E6A16E06E8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PCS Considerations: </a:t>
            </a:r>
          </a:p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Before, During, and After </a:t>
            </a:r>
          </a:p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Your Move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5" name="Picture 4" descr="Paper with hand icon indicating additional resource.">
            <a:extLst>
              <a:ext uri="{FF2B5EF4-FFF2-40B4-BE49-F238E27FC236}">
                <a16:creationId xmlns:a16="http://schemas.microsoft.com/office/drawing/2014/main" id="{BAC6E940-6316-3FEF-E26B-3908CD23F3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0E26AF-4FA9-07C3-E3D8-105DD2910194}"/>
              </a:ext>
            </a:extLst>
          </p:cNvPr>
          <p:cNvSpPr txBox="1"/>
          <p:nvPr/>
        </p:nvSpPr>
        <p:spPr>
          <a:xfrm>
            <a:off x="808601" y="6414560"/>
            <a:ext cx="61231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40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PCS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0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Checklist Available</a:t>
            </a:r>
          </a:p>
        </p:txBody>
      </p:sp>
    </p:spTree>
    <p:extLst>
      <p:ext uri="{BB962C8B-B14F-4D97-AF65-F5344CB8AC3E}">
        <p14:creationId xmlns:p14="http://schemas.microsoft.com/office/powerpoint/2010/main" val="1401665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3B895F6-75DF-8F0C-B0FB-DBF08763B6B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Before Your PCS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8462B02-4EA6-703B-4696-E5B37537414A}"/>
              </a:ext>
            </a:extLst>
          </p:cNvPr>
          <p:cNvSpPr txBox="1">
            <a:spLocks/>
          </p:cNvSpPr>
          <p:nvPr/>
        </p:nvSpPr>
        <p:spPr>
          <a:xfrm>
            <a:off x="2175344" y="1666260"/>
            <a:ext cx="6730662" cy="48094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your move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Unit Admin/Servicing Personnel Offices (SPOs)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 forwarding or hold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Request via USPS 30 days ahead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Housing-related expenses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Potential cleaning, maintenance, storage costs at current duty station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dirty="0">
                <a:solidFill>
                  <a:srgbClr val="1B3867"/>
                </a:solidFill>
              </a:rPr>
              <a:t>House-hunting expenses at next duty station</a:t>
            </a:r>
            <a:endParaRPr lang="en-US" altLang="en-US" sz="2000" dirty="0">
              <a:solidFill>
                <a:srgbClr val="1B3867"/>
              </a:solidFill>
            </a:endParaRP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Plan ahead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dirty="0">
                <a:solidFill>
                  <a:srgbClr val="1B3867"/>
                </a:solidFill>
              </a:rPr>
              <a:t>OCONUS travel may require quarantine and additional fees</a:t>
            </a:r>
            <a:endParaRPr lang="en-US" altLang="en-US" sz="2000" dirty="0">
              <a:solidFill>
                <a:srgbClr val="1B3867"/>
              </a:solidFill>
            </a:endParaRP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Passports and visas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Don’t wait until the last minute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dirty="0">
                <a:solidFill>
                  <a:srgbClr val="1B3867"/>
                </a:solidFill>
              </a:rPr>
              <a:t>Allow for processing time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Plan for fees</a:t>
            </a: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847E0EB9-9FC3-BD8C-8BE9-4E25BB3BD2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B8E42E-BA86-3EB8-43A8-3A0B1DEE48D6}"/>
              </a:ext>
            </a:extLst>
          </p:cNvPr>
          <p:cNvSpPr txBox="1"/>
          <p:nvPr/>
        </p:nvSpPr>
        <p:spPr>
          <a:xfrm>
            <a:off x="2194949" y="6414560"/>
            <a:ext cx="5102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33A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PCS</a:t>
            </a:r>
            <a:r>
              <a:rPr lang="en-US" sz="1200" dirty="0">
                <a:solidFill>
                  <a:srgbClr val="033A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Member Checklist Available </a:t>
            </a:r>
          </a:p>
        </p:txBody>
      </p:sp>
    </p:spTree>
    <p:extLst>
      <p:ext uri="{BB962C8B-B14F-4D97-AF65-F5344CB8AC3E}">
        <p14:creationId xmlns:p14="http://schemas.microsoft.com/office/powerpoint/2010/main" val="6303742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7A5BC01-7AA1-B807-E369-717131C4312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During Your PCS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502BCE6-ABD0-6D07-7C4D-595E4B554D1C}"/>
              </a:ext>
            </a:extLst>
          </p:cNvPr>
          <p:cNvSpPr txBox="1">
            <a:spLocks/>
          </p:cNvSpPr>
          <p:nvPr/>
        </p:nvSpPr>
        <p:spPr>
          <a:xfrm>
            <a:off x="2175344" y="1666260"/>
            <a:ext cx="6730662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travel costs for a PCS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Driving costs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dirty="0">
                <a:solidFill>
                  <a:srgbClr val="1B3867"/>
                </a:solidFill>
              </a:rPr>
              <a:t>Overnight accommodations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Food and other costs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dirty="0">
                <a:solidFill>
                  <a:srgbClr val="1B3867"/>
                </a:solidFill>
              </a:rPr>
              <a:t>Pet-friendly establishments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Estimated reimbursements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 considerations for unreimbursed items / costs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Keep all receipts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dirty="0">
                <a:solidFill>
                  <a:srgbClr val="1B3867"/>
                </a:solidFill>
              </a:rPr>
              <a:t>Review IRS Form 3903 for details</a:t>
            </a:r>
            <a:endParaRPr lang="en-US" altLang="en-US" sz="2000" dirty="0">
              <a:solidFill>
                <a:srgbClr val="1B3867"/>
              </a:solidFill>
            </a:endParaRP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D13A3D46-CF8B-B526-6F9A-133EFFA830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88AB76-C5DB-430A-7380-F9832FE159AB}"/>
              </a:ext>
            </a:extLst>
          </p:cNvPr>
          <p:cNvSpPr txBox="1"/>
          <p:nvPr/>
        </p:nvSpPr>
        <p:spPr>
          <a:xfrm>
            <a:off x="2194949" y="6414560"/>
            <a:ext cx="5102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33A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PCS Checklist and Estimated Travel Costs for a PCS </a:t>
            </a:r>
            <a:r>
              <a:rPr lang="en-US" sz="1200" dirty="0">
                <a:solidFill>
                  <a:srgbClr val="033A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 Available </a:t>
            </a:r>
          </a:p>
        </p:txBody>
      </p:sp>
    </p:spTree>
    <p:extLst>
      <p:ext uri="{BB962C8B-B14F-4D97-AF65-F5344CB8AC3E}">
        <p14:creationId xmlns:p14="http://schemas.microsoft.com/office/powerpoint/2010/main" val="1909759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26A65EC-AE25-47CB-D1CB-734DFCC8BCD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After You Arrive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1C82AB0-86CA-054A-FAA4-194596A367C9}"/>
              </a:ext>
            </a:extLst>
          </p:cNvPr>
          <p:cNvSpPr txBox="1">
            <a:spLocks/>
          </p:cNvSpPr>
          <p:nvPr/>
        </p:nvSpPr>
        <p:spPr>
          <a:xfrm>
            <a:off x="2175344" y="1666260"/>
            <a:ext cx="6730662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Timely submission of travel claim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 for initial expense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Temporary lodging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dirty="0">
                <a:solidFill>
                  <a:srgbClr val="1B3867"/>
                </a:solidFill>
              </a:rPr>
              <a:t>Security deposits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Vehicle registration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 care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Availability varies by location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dirty="0">
                <a:solidFill>
                  <a:srgbClr val="1B3867"/>
                </a:solidFill>
              </a:rPr>
              <a:t>Research options via child development centers, Health, Safety and Work-Life (HSWL) Regional Practice, and Military OneSource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Spouse employment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Visit your nearest HSWL and discuss with the Spouse Employment Specialist.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en-US" altLang="en-US" sz="2000" dirty="0">
              <a:solidFill>
                <a:srgbClr val="1B3867"/>
              </a:solidFill>
            </a:endParaRP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FBDAE292-BCA4-D65E-03FB-32FA13F8BF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5B1BC4-E953-CB6D-DF1C-8946BC14B017}"/>
              </a:ext>
            </a:extLst>
          </p:cNvPr>
          <p:cNvSpPr txBox="1"/>
          <p:nvPr/>
        </p:nvSpPr>
        <p:spPr>
          <a:xfrm>
            <a:off x="2194949" y="6414560"/>
            <a:ext cx="5102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33A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PCS</a:t>
            </a:r>
            <a:r>
              <a:rPr lang="en-US" sz="1200" dirty="0">
                <a:solidFill>
                  <a:srgbClr val="033A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Member Checklist Available </a:t>
            </a:r>
          </a:p>
        </p:txBody>
      </p:sp>
    </p:spTree>
    <p:extLst>
      <p:ext uri="{BB962C8B-B14F-4D97-AF65-F5344CB8AC3E}">
        <p14:creationId xmlns:p14="http://schemas.microsoft.com/office/powerpoint/2010/main" val="2568500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6029BF-E596-DE6D-C28E-0FAF15C844E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Summary and Resources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242193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F1ED7CA-C62B-A9B7-6A97-1472AC73130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DEB3C51-9E61-9003-E021-8EC4E2300610}"/>
              </a:ext>
            </a:extLst>
          </p:cNvPr>
          <p:cNvSpPr txBox="1">
            <a:spLocks/>
          </p:cNvSpPr>
          <p:nvPr/>
        </p:nvSpPr>
        <p:spPr>
          <a:xfrm>
            <a:off x="2175344" y="1666260"/>
            <a:ext cx="6730662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Let’s wrap all the topics we talked about today:</a:t>
            </a:r>
            <a:endParaRPr lang="en-US" b="0" dirty="0">
              <a:solidFill>
                <a:srgbClr val="1B3867"/>
              </a:solidFill>
              <a:cs typeface="Arial"/>
            </a:endParaRP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</a:rPr>
              <a:t>Basic Finance</a:t>
            </a:r>
            <a:endParaRPr lang="en-US" sz="2000" dirty="0">
              <a:solidFill>
                <a:srgbClr val="1B3867"/>
              </a:solidFill>
              <a:cs typeface="Arial" pitchFamily="2" charset="0"/>
            </a:endParaRP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</a:rPr>
              <a:t>Consumer Protections</a:t>
            </a: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cs typeface="Arial" pitchFamily="2" charset="0"/>
              </a:rPr>
              <a:t>Major Purchases</a:t>
            </a: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</a:rPr>
              <a:t>Planning for the Future</a:t>
            </a:r>
            <a:endParaRPr lang="en-US" sz="2000" dirty="0">
              <a:solidFill>
                <a:srgbClr val="1B3867"/>
              </a:solidFill>
              <a:cs typeface="Arial" pitchFamily="2" charset="0"/>
            </a:endParaRP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</a:rPr>
              <a:t>Compensation, Benefits, and Entitlements</a:t>
            </a: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cs typeface="Arial" pitchFamily="2" charset="0"/>
              </a:rPr>
              <a:t>PCS Considerations</a:t>
            </a:r>
          </a:p>
          <a:p>
            <a:pPr marL="1033272" lvl="2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cs typeface="Arial" pitchFamily="2" charset="0"/>
              </a:rPr>
              <a:t>Before your PCS</a:t>
            </a:r>
          </a:p>
          <a:p>
            <a:pPr marL="1033272" lvl="2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cs typeface="Arial" pitchFamily="2" charset="0"/>
              </a:rPr>
              <a:t>During your PCS</a:t>
            </a:r>
          </a:p>
          <a:p>
            <a:pPr marL="1033272" lvl="2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cs typeface="Arial" pitchFamily="2" charset="0"/>
              </a:rPr>
              <a:t>After you arrive</a:t>
            </a:r>
          </a:p>
        </p:txBody>
      </p:sp>
    </p:spTree>
    <p:extLst>
      <p:ext uri="{BB962C8B-B14F-4D97-AF65-F5344CB8AC3E}">
        <p14:creationId xmlns:p14="http://schemas.microsoft.com/office/powerpoint/2010/main" val="19302349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CF80C5E-5230-326C-D127-DC10C354E0D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Resources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04B4448-8A04-AEE5-6E80-0EC378D5CEC1}"/>
              </a:ext>
            </a:extLst>
          </p:cNvPr>
          <p:cNvSpPr txBox="1">
            <a:spLocks/>
          </p:cNvSpPr>
          <p:nvPr/>
        </p:nvSpPr>
        <p:spPr>
          <a:xfrm>
            <a:off x="2175344" y="1666260"/>
            <a:ext cx="6730662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Checklists and Handouts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Education and Support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Command Financial Specialists (CFSs)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Financial Managers (PFMs)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Health, Safety and Work-Life (HSWL) Regional Practice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 Guard Mutual Assistance (CGMA)</a:t>
            </a:r>
            <a:endParaRPr lang="en-US" altLang="en-US" sz="2000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CG SUPRT Money Coach</a:t>
            </a:r>
            <a:endParaRPr lang="en-US" altLang="en-US" sz="2000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Literacy Mobile Apps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 Guard Work-Life mobile app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 FINRED </a:t>
            </a:r>
            <a:r>
              <a:rPr lang="en-US" altLang="en-US" sz="2000" b="0" dirty="0" err="1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Sen$e</a:t>
            </a: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mobile app</a:t>
            </a:r>
          </a:p>
        </p:txBody>
      </p:sp>
    </p:spTree>
    <p:extLst>
      <p:ext uri="{BB962C8B-B14F-4D97-AF65-F5344CB8AC3E}">
        <p14:creationId xmlns:p14="http://schemas.microsoft.com/office/powerpoint/2010/main" val="1419735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F5EBA1-981D-F5CE-9DC2-F62A4D0BBBF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Basic Finance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sp>
        <p:nvSpPr>
          <p:cNvPr id="2" name="AutoShape 100" descr="Lightbulb icon indicating activity.">
            <a:extLst>
              <a:ext uri="{FF2B5EF4-FFF2-40B4-BE49-F238E27FC236}">
                <a16:creationId xmlns:a16="http://schemas.microsoft.com/office/drawing/2014/main" id="{B33E66E8-EE27-95E1-2F7F-BAB69E770048}"/>
              </a:ext>
            </a:extLst>
          </p:cNvPr>
          <p:cNvSpPr>
            <a:spLocks/>
          </p:cNvSpPr>
          <p:nvPr/>
        </p:nvSpPr>
        <p:spPr bwMode="auto">
          <a:xfrm>
            <a:off x="473957" y="6281475"/>
            <a:ext cx="334645" cy="339090"/>
          </a:xfrm>
          <a:custGeom>
            <a:avLst/>
            <a:gdLst>
              <a:gd name="T0" fmla="+- 0 3448 3357"/>
              <a:gd name="T1" fmla="*/ T0 w 527"/>
              <a:gd name="T2" fmla="+- 0 -934 -1181"/>
              <a:gd name="T3" fmla="*/ -934 h 534"/>
              <a:gd name="T4" fmla="+- 0 3439 3357"/>
              <a:gd name="T5" fmla="*/ T4 w 527"/>
              <a:gd name="T6" fmla="+- 0 -934 -1181"/>
              <a:gd name="T7" fmla="*/ -934 h 534"/>
              <a:gd name="T8" fmla="+- 0 3357 3357"/>
              <a:gd name="T9" fmla="*/ T8 w 527"/>
              <a:gd name="T10" fmla="+- 0 -919 -1181"/>
              <a:gd name="T11" fmla="*/ -919 h 534"/>
              <a:gd name="T12" fmla="+- 0 3455 3357"/>
              <a:gd name="T13" fmla="*/ T12 w 527"/>
              <a:gd name="T14" fmla="+- 0 -910 -1181"/>
              <a:gd name="T15" fmla="*/ -910 h 534"/>
              <a:gd name="T16" fmla="+- 0 3506 3357"/>
              <a:gd name="T17" fmla="*/ T16 w 527"/>
              <a:gd name="T18" fmla="+- 0 -1055 -1181"/>
              <a:gd name="T19" fmla="*/ -1055 h 534"/>
              <a:gd name="T20" fmla="+- 0 3455 3357"/>
              <a:gd name="T21" fmla="*/ T20 w 527"/>
              <a:gd name="T22" fmla="+- 0 -1106 -1181"/>
              <a:gd name="T23" fmla="*/ -1106 h 534"/>
              <a:gd name="T24" fmla="+- 0 3428 3357"/>
              <a:gd name="T25" fmla="*/ T24 w 527"/>
              <a:gd name="T26" fmla="+- 0 -1087 -1181"/>
              <a:gd name="T27" fmla="*/ -1087 h 534"/>
              <a:gd name="T28" fmla="+- 0 3489 3357"/>
              <a:gd name="T29" fmla="*/ T28 w 527"/>
              <a:gd name="T30" fmla="+- 0 -1031 -1181"/>
              <a:gd name="T31" fmla="*/ -1031 h 534"/>
              <a:gd name="T32" fmla="+- 0 3504 3357"/>
              <a:gd name="T33" fmla="*/ T32 w 527"/>
              <a:gd name="T34" fmla="+- 0 -1036 -1181"/>
              <a:gd name="T35" fmla="*/ -1036 h 534"/>
              <a:gd name="T36" fmla="+- 0 3629 3357"/>
              <a:gd name="T37" fmla="*/ T36 w 527"/>
              <a:gd name="T38" fmla="+- 0 -1181 -1181"/>
              <a:gd name="T39" fmla="*/ -1181 h 534"/>
              <a:gd name="T40" fmla="+- 0 3612 3357"/>
              <a:gd name="T41" fmla="*/ T40 w 527"/>
              <a:gd name="T42" fmla="+- 0 -1084 -1181"/>
              <a:gd name="T43" fmla="*/ -1084 h 534"/>
              <a:gd name="T44" fmla="+- 0 3766 3357"/>
              <a:gd name="T45" fmla="*/ T44 w 527"/>
              <a:gd name="T46" fmla="+- 0 -912 -1181"/>
              <a:gd name="T47" fmla="*/ -912 h 534"/>
              <a:gd name="T48" fmla="+- 0 3735 3357"/>
              <a:gd name="T49" fmla="*/ T48 w 527"/>
              <a:gd name="T50" fmla="+- 0 -1000 -1181"/>
              <a:gd name="T51" fmla="*/ -1000 h 534"/>
              <a:gd name="T52" fmla="+- 0 3696 3357"/>
              <a:gd name="T53" fmla="*/ T52 w 527"/>
              <a:gd name="T54" fmla="+- 0 -826 -1181"/>
              <a:gd name="T55" fmla="*/ -826 h 534"/>
              <a:gd name="T56" fmla="+- 0 3660 3357"/>
              <a:gd name="T57" fmla="*/ T56 w 527"/>
              <a:gd name="T58" fmla="+- 0 -783 -1181"/>
              <a:gd name="T59" fmla="*/ -783 h 534"/>
              <a:gd name="T60" fmla="+- 0 3657 3357"/>
              <a:gd name="T61" fmla="*/ T60 w 527"/>
              <a:gd name="T62" fmla="+- 0 -709 -1181"/>
              <a:gd name="T63" fmla="*/ -709 h 534"/>
              <a:gd name="T64" fmla="+- 0 3640 3357"/>
              <a:gd name="T65" fmla="*/ T64 w 527"/>
              <a:gd name="T66" fmla="+- 0 -683 -1181"/>
              <a:gd name="T67" fmla="*/ -683 h 534"/>
              <a:gd name="T68" fmla="+- 0 3597 3357"/>
              <a:gd name="T69" fmla="*/ T68 w 527"/>
              <a:gd name="T70" fmla="+- 0 -688 -1181"/>
              <a:gd name="T71" fmla="*/ -688 h 534"/>
              <a:gd name="T72" fmla="+- 0 3657 3357"/>
              <a:gd name="T73" fmla="*/ T72 w 527"/>
              <a:gd name="T74" fmla="+- 0 -740 -1181"/>
              <a:gd name="T75" fmla="*/ -740 h 534"/>
              <a:gd name="T76" fmla="+- 0 3660 3357"/>
              <a:gd name="T77" fmla="*/ T76 w 527"/>
              <a:gd name="T78" fmla="+- 0 -783 -1181"/>
              <a:gd name="T79" fmla="*/ -783 h 534"/>
              <a:gd name="T80" fmla="+- 0 3578 3357"/>
              <a:gd name="T81" fmla="*/ T80 w 527"/>
              <a:gd name="T82" fmla="+- 0 -806 -1181"/>
              <a:gd name="T83" fmla="*/ -806 h 534"/>
              <a:gd name="T84" fmla="+- 0 3524 3357"/>
              <a:gd name="T85" fmla="*/ T84 w 527"/>
              <a:gd name="T86" fmla="+- 0 -850 -1181"/>
              <a:gd name="T87" fmla="*/ -850 h 534"/>
              <a:gd name="T88" fmla="+- 0 3514 3357"/>
              <a:gd name="T89" fmla="*/ T88 w 527"/>
              <a:gd name="T90" fmla="+- 0 -954 -1181"/>
              <a:gd name="T91" fmla="*/ -954 h 534"/>
              <a:gd name="T92" fmla="+- 0 3572 3357"/>
              <a:gd name="T93" fmla="*/ T92 w 527"/>
              <a:gd name="T94" fmla="+- 0 -1015 -1181"/>
              <a:gd name="T95" fmla="*/ -1015 h 534"/>
              <a:gd name="T96" fmla="+- 0 3643 3357"/>
              <a:gd name="T97" fmla="*/ T96 w 527"/>
              <a:gd name="T98" fmla="+- 0 -1023 -1181"/>
              <a:gd name="T99" fmla="*/ -1023 h 534"/>
              <a:gd name="T100" fmla="+- 0 3715 3357"/>
              <a:gd name="T101" fmla="*/ T100 w 527"/>
              <a:gd name="T102" fmla="+- 0 -975 -1181"/>
              <a:gd name="T103" fmla="*/ -975 h 534"/>
              <a:gd name="T104" fmla="+- 0 3735 3357"/>
              <a:gd name="T105" fmla="*/ T104 w 527"/>
              <a:gd name="T106" fmla="+- 0 -1000 -1181"/>
              <a:gd name="T107" fmla="*/ -1000 h 534"/>
              <a:gd name="T108" fmla="+- 0 3670 3357"/>
              <a:gd name="T109" fmla="*/ T108 w 527"/>
              <a:gd name="T110" fmla="+- 0 -1048 -1181"/>
              <a:gd name="T111" fmla="*/ -1048 h 534"/>
              <a:gd name="T112" fmla="+- 0 3559 3357"/>
              <a:gd name="T113" fmla="*/ T112 w 527"/>
              <a:gd name="T114" fmla="+- 0 -1043 -1181"/>
              <a:gd name="T115" fmla="*/ -1043 h 534"/>
              <a:gd name="T116" fmla="+- 0 3485 3357"/>
              <a:gd name="T117" fmla="*/ T116 w 527"/>
              <a:gd name="T118" fmla="+- 0 -966 -1181"/>
              <a:gd name="T119" fmla="*/ -966 h 534"/>
              <a:gd name="T120" fmla="+- 0 3480 3357"/>
              <a:gd name="T121" fmla="*/ T120 w 527"/>
              <a:gd name="T122" fmla="+- 0 -874 -1181"/>
              <a:gd name="T123" fmla="*/ -874 h 534"/>
              <a:gd name="T124" fmla="+- 0 3520 3357"/>
              <a:gd name="T125" fmla="*/ T124 w 527"/>
              <a:gd name="T126" fmla="+- 0 -808 -1181"/>
              <a:gd name="T127" fmla="*/ -808 h 534"/>
              <a:gd name="T128" fmla="+- 0 3551 3357"/>
              <a:gd name="T129" fmla="*/ T128 w 527"/>
              <a:gd name="T130" fmla="+- 0 -703 -1181"/>
              <a:gd name="T131" fmla="*/ -703 h 534"/>
              <a:gd name="T132" fmla="+- 0 3581 3357"/>
              <a:gd name="T133" fmla="*/ T132 w 527"/>
              <a:gd name="T134" fmla="+- 0 -660 -1181"/>
              <a:gd name="T135" fmla="*/ -660 h 534"/>
              <a:gd name="T136" fmla="+- 0 3620 3357"/>
              <a:gd name="T137" fmla="*/ T136 w 527"/>
              <a:gd name="T138" fmla="+- 0 -648 -1181"/>
              <a:gd name="T139" fmla="*/ -648 h 534"/>
              <a:gd name="T140" fmla="+- 0 3669 3357"/>
              <a:gd name="T141" fmla="*/ T140 w 527"/>
              <a:gd name="T142" fmla="+- 0 -668 -1181"/>
              <a:gd name="T143" fmla="*/ -668 h 534"/>
              <a:gd name="T144" fmla="+- 0 3690 3357"/>
              <a:gd name="T145" fmla="*/ T144 w 527"/>
              <a:gd name="T146" fmla="+- 0 -709 -1181"/>
              <a:gd name="T147" fmla="*/ -709 h 534"/>
              <a:gd name="T148" fmla="+- 0 3691 3357"/>
              <a:gd name="T149" fmla="*/ T148 w 527"/>
              <a:gd name="T150" fmla="+- 0 -783 -1181"/>
              <a:gd name="T151" fmla="*/ -783 h 534"/>
              <a:gd name="T152" fmla="+- 0 3760 3357"/>
              <a:gd name="T153" fmla="*/ T152 w 527"/>
              <a:gd name="T154" fmla="+- 0 -874 -1181"/>
              <a:gd name="T155" fmla="*/ -874 h 534"/>
              <a:gd name="T156" fmla="+- 0 3799 3357"/>
              <a:gd name="T157" fmla="*/ T156 w 527"/>
              <a:gd name="T158" fmla="+- 0 -1112 -1181"/>
              <a:gd name="T159" fmla="*/ -1112 h 534"/>
              <a:gd name="T160" fmla="+- 0 3734 3357"/>
              <a:gd name="T161" fmla="*/ T160 w 527"/>
              <a:gd name="T162" fmla="+- 0 -1054 -1181"/>
              <a:gd name="T163" fmla="*/ -1054 h 534"/>
              <a:gd name="T164" fmla="+- 0 3737 3357"/>
              <a:gd name="T165" fmla="*/ T164 w 527"/>
              <a:gd name="T166" fmla="+- 0 -1036 -1181"/>
              <a:gd name="T167" fmla="*/ -1036 h 534"/>
              <a:gd name="T168" fmla="+- 0 3752 3357"/>
              <a:gd name="T169" fmla="*/ T168 w 527"/>
              <a:gd name="T170" fmla="+- 0 -1031 -1181"/>
              <a:gd name="T171" fmla="*/ -1031 h 534"/>
              <a:gd name="T172" fmla="+- 0 3807 3357"/>
              <a:gd name="T173" fmla="*/ T172 w 527"/>
              <a:gd name="T174" fmla="+- 0 -1083 -1181"/>
              <a:gd name="T175" fmla="*/ -1083 h 534"/>
              <a:gd name="T176" fmla="+- 0 3876 3357"/>
              <a:gd name="T177" fmla="*/ T176 w 527"/>
              <a:gd name="T178" fmla="+- 0 -934 -1181"/>
              <a:gd name="T179" fmla="*/ -934 h 534"/>
              <a:gd name="T180" fmla="+- 0 3883 3357"/>
              <a:gd name="T181" fmla="*/ T180 w 527"/>
              <a:gd name="T182" fmla="+- 0 -928 -1181"/>
              <a:gd name="T183" fmla="*/ -928 h 534"/>
              <a:gd name="T184" fmla="+- 0 3792 3357"/>
              <a:gd name="T185" fmla="*/ T184 w 527"/>
              <a:gd name="T186" fmla="+- 0 -933 -1181"/>
              <a:gd name="T187" fmla="*/ -933 h 534"/>
              <a:gd name="T188" fmla="+- 0 3793 3357"/>
              <a:gd name="T189" fmla="*/ T188 w 527"/>
              <a:gd name="T190" fmla="+- 0 -903 -1181"/>
              <a:gd name="T191" fmla="*/ -903 h 53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</a:cxnLst>
            <a:rect l="0" t="0" r="r" b="b"/>
            <a:pathLst>
              <a:path w="527" h="534">
                <a:moveTo>
                  <a:pt x="91" y="247"/>
                </a:moveTo>
                <a:lnTo>
                  <a:pt x="90" y="247"/>
                </a:lnTo>
                <a:lnTo>
                  <a:pt x="82" y="247"/>
                </a:lnTo>
                <a:lnTo>
                  <a:pt x="91" y="247"/>
                </a:lnTo>
                <a:moveTo>
                  <a:pt x="98" y="262"/>
                </a:moveTo>
                <a:lnTo>
                  <a:pt x="97" y="253"/>
                </a:lnTo>
                <a:lnTo>
                  <a:pt x="91" y="247"/>
                </a:lnTo>
                <a:lnTo>
                  <a:pt x="82" y="247"/>
                </a:lnTo>
                <a:lnTo>
                  <a:pt x="15" y="247"/>
                </a:lnTo>
                <a:lnTo>
                  <a:pt x="6" y="248"/>
                </a:lnTo>
                <a:lnTo>
                  <a:pt x="0" y="255"/>
                </a:lnTo>
                <a:lnTo>
                  <a:pt x="0" y="262"/>
                </a:lnTo>
                <a:lnTo>
                  <a:pt x="1" y="271"/>
                </a:lnTo>
                <a:lnTo>
                  <a:pt x="7" y="278"/>
                </a:lnTo>
                <a:lnTo>
                  <a:pt x="91" y="278"/>
                </a:lnTo>
                <a:lnTo>
                  <a:pt x="98" y="271"/>
                </a:lnTo>
                <a:lnTo>
                  <a:pt x="98" y="262"/>
                </a:lnTo>
                <a:moveTo>
                  <a:pt x="151" y="138"/>
                </a:moveTo>
                <a:lnTo>
                  <a:pt x="151" y="130"/>
                </a:lnTo>
                <a:lnTo>
                  <a:pt x="149" y="126"/>
                </a:lnTo>
                <a:lnTo>
                  <a:pt x="147" y="123"/>
                </a:lnTo>
                <a:lnTo>
                  <a:pt x="99" y="77"/>
                </a:lnTo>
                <a:lnTo>
                  <a:pt x="99" y="76"/>
                </a:lnTo>
                <a:lnTo>
                  <a:pt x="98" y="75"/>
                </a:lnTo>
                <a:lnTo>
                  <a:pt x="90" y="69"/>
                </a:lnTo>
                <a:lnTo>
                  <a:pt x="80" y="70"/>
                </a:lnTo>
                <a:lnTo>
                  <a:pt x="70" y="84"/>
                </a:lnTo>
                <a:lnTo>
                  <a:pt x="71" y="94"/>
                </a:lnTo>
                <a:lnTo>
                  <a:pt x="78" y="99"/>
                </a:lnTo>
                <a:lnTo>
                  <a:pt x="125" y="145"/>
                </a:lnTo>
                <a:lnTo>
                  <a:pt x="128" y="148"/>
                </a:lnTo>
                <a:lnTo>
                  <a:pt x="132" y="150"/>
                </a:lnTo>
                <a:lnTo>
                  <a:pt x="136" y="150"/>
                </a:lnTo>
                <a:lnTo>
                  <a:pt x="140" y="150"/>
                </a:lnTo>
                <a:lnTo>
                  <a:pt x="144" y="148"/>
                </a:lnTo>
                <a:lnTo>
                  <a:pt x="147" y="145"/>
                </a:lnTo>
                <a:lnTo>
                  <a:pt x="150" y="141"/>
                </a:lnTo>
                <a:lnTo>
                  <a:pt x="151" y="138"/>
                </a:lnTo>
                <a:moveTo>
                  <a:pt x="279" y="7"/>
                </a:moveTo>
                <a:lnTo>
                  <a:pt x="272" y="0"/>
                </a:lnTo>
                <a:lnTo>
                  <a:pt x="255" y="0"/>
                </a:lnTo>
                <a:lnTo>
                  <a:pt x="248" y="7"/>
                </a:lnTo>
                <a:lnTo>
                  <a:pt x="248" y="90"/>
                </a:lnTo>
                <a:lnTo>
                  <a:pt x="255" y="97"/>
                </a:lnTo>
                <a:lnTo>
                  <a:pt x="272" y="97"/>
                </a:lnTo>
                <a:lnTo>
                  <a:pt x="279" y="90"/>
                </a:lnTo>
                <a:lnTo>
                  <a:pt x="279" y="7"/>
                </a:lnTo>
                <a:moveTo>
                  <a:pt x="409" y="269"/>
                </a:moveTo>
                <a:lnTo>
                  <a:pt x="406" y="239"/>
                </a:lnTo>
                <a:lnTo>
                  <a:pt x="396" y="211"/>
                </a:lnTo>
                <a:lnTo>
                  <a:pt x="382" y="186"/>
                </a:lnTo>
                <a:lnTo>
                  <a:pt x="378" y="181"/>
                </a:lnTo>
                <a:lnTo>
                  <a:pt x="378" y="269"/>
                </a:lnTo>
                <a:lnTo>
                  <a:pt x="373" y="301"/>
                </a:lnTo>
                <a:lnTo>
                  <a:pt x="360" y="331"/>
                </a:lnTo>
                <a:lnTo>
                  <a:pt x="339" y="355"/>
                </a:lnTo>
                <a:lnTo>
                  <a:pt x="311" y="373"/>
                </a:lnTo>
                <a:lnTo>
                  <a:pt x="306" y="376"/>
                </a:lnTo>
                <a:lnTo>
                  <a:pt x="303" y="381"/>
                </a:lnTo>
                <a:lnTo>
                  <a:pt x="303" y="398"/>
                </a:lnTo>
                <a:lnTo>
                  <a:pt x="303" y="429"/>
                </a:lnTo>
                <a:lnTo>
                  <a:pt x="303" y="441"/>
                </a:lnTo>
                <a:lnTo>
                  <a:pt x="300" y="441"/>
                </a:lnTo>
                <a:lnTo>
                  <a:pt x="300" y="472"/>
                </a:lnTo>
                <a:lnTo>
                  <a:pt x="298" y="479"/>
                </a:lnTo>
                <a:lnTo>
                  <a:pt x="295" y="486"/>
                </a:lnTo>
                <a:lnTo>
                  <a:pt x="290" y="491"/>
                </a:lnTo>
                <a:lnTo>
                  <a:pt x="283" y="498"/>
                </a:lnTo>
                <a:lnTo>
                  <a:pt x="274" y="503"/>
                </a:lnTo>
                <a:lnTo>
                  <a:pt x="263" y="503"/>
                </a:lnTo>
                <a:lnTo>
                  <a:pt x="251" y="500"/>
                </a:lnTo>
                <a:lnTo>
                  <a:pt x="240" y="493"/>
                </a:lnTo>
                <a:lnTo>
                  <a:pt x="231" y="484"/>
                </a:lnTo>
                <a:lnTo>
                  <a:pt x="226" y="472"/>
                </a:lnTo>
                <a:lnTo>
                  <a:pt x="300" y="472"/>
                </a:lnTo>
                <a:lnTo>
                  <a:pt x="300" y="441"/>
                </a:lnTo>
                <a:lnTo>
                  <a:pt x="224" y="441"/>
                </a:lnTo>
                <a:lnTo>
                  <a:pt x="224" y="429"/>
                </a:lnTo>
                <a:lnTo>
                  <a:pt x="303" y="429"/>
                </a:lnTo>
                <a:lnTo>
                  <a:pt x="303" y="398"/>
                </a:lnTo>
                <a:lnTo>
                  <a:pt x="224" y="398"/>
                </a:lnTo>
                <a:lnTo>
                  <a:pt x="224" y="386"/>
                </a:lnTo>
                <a:lnTo>
                  <a:pt x="224" y="381"/>
                </a:lnTo>
                <a:lnTo>
                  <a:pt x="221" y="375"/>
                </a:lnTo>
                <a:lnTo>
                  <a:pt x="216" y="372"/>
                </a:lnTo>
                <a:lnTo>
                  <a:pt x="188" y="355"/>
                </a:lnTo>
                <a:lnTo>
                  <a:pt x="167" y="331"/>
                </a:lnTo>
                <a:lnTo>
                  <a:pt x="153" y="301"/>
                </a:lnTo>
                <a:lnTo>
                  <a:pt x="149" y="269"/>
                </a:lnTo>
                <a:lnTo>
                  <a:pt x="151" y="247"/>
                </a:lnTo>
                <a:lnTo>
                  <a:pt x="157" y="227"/>
                </a:lnTo>
                <a:lnTo>
                  <a:pt x="167" y="208"/>
                </a:lnTo>
                <a:lnTo>
                  <a:pt x="180" y="191"/>
                </a:lnTo>
                <a:lnTo>
                  <a:pt x="196" y="177"/>
                </a:lnTo>
                <a:lnTo>
                  <a:pt x="215" y="166"/>
                </a:lnTo>
                <a:lnTo>
                  <a:pt x="235" y="159"/>
                </a:lnTo>
                <a:lnTo>
                  <a:pt x="256" y="155"/>
                </a:lnTo>
                <a:lnTo>
                  <a:pt x="263" y="155"/>
                </a:lnTo>
                <a:lnTo>
                  <a:pt x="286" y="158"/>
                </a:lnTo>
                <a:lnTo>
                  <a:pt x="307" y="164"/>
                </a:lnTo>
                <a:lnTo>
                  <a:pt x="326" y="174"/>
                </a:lnTo>
                <a:lnTo>
                  <a:pt x="344" y="189"/>
                </a:lnTo>
                <a:lnTo>
                  <a:pt x="358" y="206"/>
                </a:lnTo>
                <a:lnTo>
                  <a:pt x="369" y="225"/>
                </a:lnTo>
                <a:lnTo>
                  <a:pt x="376" y="246"/>
                </a:lnTo>
                <a:lnTo>
                  <a:pt x="378" y="269"/>
                </a:lnTo>
                <a:lnTo>
                  <a:pt x="378" y="181"/>
                </a:lnTo>
                <a:lnTo>
                  <a:pt x="363" y="163"/>
                </a:lnTo>
                <a:lnTo>
                  <a:pt x="352" y="155"/>
                </a:lnTo>
                <a:lnTo>
                  <a:pt x="339" y="145"/>
                </a:lnTo>
                <a:lnTo>
                  <a:pt x="313" y="133"/>
                </a:lnTo>
                <a:lnTo>
                  <a:pt x="284" y="126"/>
                </a:lnTo>
                <a:lnTo>
                  <a:pt x="255" y="124"/>
                </a:lnTo>
                <a:lnTo>
                  <a:pt x="228" y="129"/>
                </a:lnTo>
                <a:lnTo>
                  <a:pt x="202" y="138"/>
                </a:lnTo>
                <a:lnTo>
                  <a:pt x="179" y="151"/>
                </a:lnTo>
                <a:lnTo>
                  <a:pt x="158" y="169"/>
                </a:lnTo>
                <a:lnTo>
                  <a:pt x="141" y="191"/>
                </a:lnTo>
                <a:lnTo>
                  <a:pt x="128" y="215"/>
                </a:lnTo>
                <a:lnTo>
                  <a:pt x="121" y="241"/>
                </a:lnTo>
                <a:lnTo>
                  <a:pt x="118" y="268"/>
                </a:lnTo>
                <a:lnTo>
                  <a:pt x="119" y="288"/>
                </a:lnTo>
                <a:lnTo>
                  <a:pt x="123" y="307"/>
                </a:lnTo>
                <a:lnTo>
                  <a:pt x="130" y="326"/>
                </a:lnTo>
                <a:lnTo>
                  <a:pt x="139" y="344"/>
                </a:lnTo>
                <a:lnTo>
                  <a:pt x="150" y="359"/>
                </a:lnTo>
                <a:lnTo>
                  <a:pt x="163" y="373"/>
                </a:lnTo>
                <a:lnTo>
                  <a:pt x="177" y="386"/>
                </a:lnTo>
                <a:lnTo>
                  <a:pt x="193" y="396"/>
                </a:lnTo>
                <a:lnTo>
                  <a:pt x="193" y="464"/>
                </a:lnTo>
                <a:lnTo>
                  <a:pt x="194" y="478"/>
                </a:lnTo>
                <a:lnTo>
                  <a:pt x="198" y="491"/>
                </a:lnTo>
                <a:lnTo>
                  <a:pt x="205" y="502"/>
                </a:lnTo>
                <a:lnTo>
                  <a:pt x="214" y="513"/>
                </a:lnTo>
                <a:lnTo>
                  <a:pt x="224" y="521"/>
                </a:lnTo>
                <a:lnTo>
                  <a:pt x="236" y="528"/>
                </a:lnTo>
                <a:lnTo>
                  <a:pt x="249" y="532"/>
                </a:lnTo>
                <a:lnTo>
                  <a:pt x="262" y="533"/>
                </a:lnTo>
                <a:lnTo>
                  <a:pt x="263" y="533"/>
                </a:lnTo>
                <a:lnTo>
                  <a:pt x="276" y="532"/>
                </a:lnTo>
                <a:lnTo>
                  <a:pt x="289" y="528"/>
                </a:lnTo>
                <a:lnTo>
                  <a:pt x="301" y="521"/>
                </a:lnTo>
                <a:lnTo>
                  <a:pt x="312" y="513"/>
                </a:lnTo>
                <a:lnTo>
                  <a:pt x="321" y="503"/>
                </a:lnTo>
                <a:lnTo>
                  <a:pt x="328" y="491"/>
                </a:lnTo>
                <a:lnTo>
                  <a:pt x="332" y="478"/>
                </a:lnTo>
                <a:lnTo>
                  <a:pt x="333" y="472"/>
                </a:lnTo>
                <a:lnTo>
                  <a:pt x="334" y="464"/>
                </a:lnTo>
                <a:lnTo>
                  <a:pt x="334" y="441"/>
                </a:lnTo>
                <a:lnTo>
                  <a:pt x="334" y="429"/>
                </a:lnTo>
                <a:lnTo>
                  <a:pt x="334" y="398"/>
                </a:lnTo>
                <a:lnTo>
                  <a:pt x="334" y="396"/>
                </a:lnTo>
                <a:lnTo>
                  <a:pt x="365" y="373"/>
                </a:lnTo>
                <a:lnTo>
                  <a:pt x="388" y="342"/>
                </a:lnTo>
                <a:lnTo>
                  <a:pt x="403" y="307"/>
                </a:lnTo>
                <a:lnTo>
                  <a:pt x="409" y="269"/>
                </a:lnTo>
                <a:moveTo>
                  <a:pt x="457" y="89"/>
                </a:moveTo>
                <a:lnTo>
                  <a:pt x="456" y="79"/>
                </a:lnTo>
                <a:lnTo>
                  <a:pt x="442" y="69"/>
                </a:lnTo>
                <a:lnTo>
                  <a:pt x="433" y="70"/>
                </a:lnTo>
                <a:lnTo>
                  <a:pt x="427" y="77"/>
                </a:lnTo>
                <a:lnTo>
                  <a:pt x="379" y="124"/>
                </a:lnTo>
                <a:lnTo>
                  <a:pt x="377" y="127"/>
                </a:lnTo>
                <a:lnTo>
                  <a:pt x="375" y="131"/>
                </a:lnTo>
                <a:lnTo>
                  <a:pt x="376" y="139"/>
                </a:lnTo>
                <a:lnTo>
                  <a:pt x="377" y="143"/>
                </a:lnTo>
                <a:lnTo>
                  <a:pt x="380" y="145"/>
                </a:lnTo>
                <a:lnTo>
                  <a:pt x="383" y="148"/>
                </a:lnTo>
                <a:lnTo>
                  <a:pt x="387" y="150"/>
                </a:lnTo>
                <a:lnTo>
                  <a:pt x="391" y="150"/>
                </a:lnTo>
                <a:lnTo>
                  <a:pt x="395" y="150"/>
                </a:lnTo>
                <a:lnTo>
                  <a:pt x="399" y="148"/>
                </a:lnTo>
                <a:lnTo>
                  <a:pt x="402" y="145"/>
                </a:lnTo>
                <a:lnTo>
                  <a:pt x="449" y="99"/>
                </a:lnTo>
                <a:lnTo>
                  <a:pt x="450" y="98"/>
                </a:lnTo>
                <a:lnTo>
                  <a:pt x="451" y="97"/>
                </a:lnTo>
                <a:lnTo>
                  <a:pt x="457" y="89"/>
                </a:lnTo>
                <a:moveTo>
                  <a:pt x="519" y="247"/>
                </a:moveTo>
                <a:lnTo>
                  <a:pt x="519" y="247"/>
                </a:lnTo>
                <a:lnTo>
                  <a:pt x="511" y="247"/>
                </a:lnTo>
                <a:lnTo>
                  <a:pt x="519" y="247"/>
                </a:lnTo>
                <a:moveTo>
                  <a:pt x="526" y="261"/>
                </a:moveTo>
                <a:lnTo>
                  <a:pt x="526" y="253"/>
                </a:lnTo>
                <a:lnTo>
                  <a:pt x="519" y="247"/>
                </a:lnTo>
                <a:lnTo>
                  <a:pt x="511" y="247"/>
                </a:lnTo>
                <a:lnTo>
                  <a:pt x="443" y="247"/>
                </a:lnTo>
                <a:lnTo>
                  <a:pt x="435" y="248"/>
                </a:lnTo>
                <a:lnTo>
                  <a:pt x="429" y="255"/>
                </a:lnTo>
                <a:lnTo>
                  <a:pt x="429" y="261"/>
                </a:lnTo>
                <a:lnTo>
                  <a:pt x="429" y="271"/>
                </a:lnTo>
                <a:lnTo>
                  <a:pt x="436" y="278"/>
                </a:lnTo>
                <a:lnTo>
                  <a:pt x="519" y="278"/>
                </a:lnTo>
                <a:lnTo>
                  <a:pt x="526" y="271"/>
                </a:lnTo>
                <a:lnTo>
                  <a:pt x="526" y="261"/>
                </a:lnTo>
              </a:path>
            </a:pathLst>
          </a:custGeom>
          <a:solidFill>
            <a:srgbClr val="0040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>
              <a:solidFill>
                <a:srgbClr val="004071"/>
              </a:solidFill>
            </a:endParaRPr>
          </a:p>
        </p:txBody>
      </p:sp>
      <p:pic>
        <p:nvPicPr>
          <p:cNvPr id="3" name="Picture 2" descr="Paper with hand icon indicating additional resource.">
            <a:extLst>
              <a:ext uri="{FF2B5EF4-FFF2-40B4-BE49-F238E27FC236}">
                <a16:creationId xmlns:a16="http://schemas.microsoft.com/office/drawing/2014/main" id="{3B733CBE-1983-B497-360D-58223D8BA0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720" y="6297250"/>
            <a:ext cx="324952" cy="3943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F2971C-CAC9-999B-6BE0-2E51CFAAC438}"/>
              </a:ext>
            </a:extLst>
          </p:cNvPr>
          <p:cNvSpPr txBox="1"/>
          <p:nvPr/>
        </p:nvSpPr>
        <p:spPr>
          <a:xfrm>
            <a:off x="1232672" y="6414560"/>
            <a:ext cx="61985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04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Change of Station (PCS)</a:t>
            </a:r>
            <a:r>
              <a:rPr lang="en-US" sz="1200" dirty="0">
                <a:solidFill>
                  <a:srgbClr val="004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Member Checklist Available </a:t>
            </a:r>
          </a:p>
        </p:txBody>
      </p:sp>
    </p:spTree>
    <p:extLst>
      <p:ext uri="{BB962C8B-B14F-4D97-AF65-F5344CB8AC3E}">
        <p14:creationId xmlns:p14="http://schemas.microsoft.com/office/powerpoint/2010/main" val="16494522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92FE4340-C5D3-D94E-87B1-3214E7CFB4FD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1598212" y="3158970"/>
            <a:ext cx="7545788" cy="17526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ts val="39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-5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You!</a:t>
            </a:r>
          </a:p>
          <a:p>
            <a:pPr marL="0" marR="0" lvl="0" indent="0" algn="ctr" defTabSz="457200" rtl="0" eaLnBrk="1" fontAlgn="auto" latinLnBrk="0" hangingPunct="1">
              <a:lnSpc>
                <a:spcPts val="39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0" b="1" i="0" u="none" strike="noStrike" kern="1200" cap="none" spc="-5" normalizeH="0" baseline="0" noProof="0" dirty="0">
              <a:ln>
                <a:noFill/>
              </a:ln>
              <a:solidFill>
                <a:srgbClr val="0040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669EF36E-9F77-B142-A259-C62B85505A96}"/>
              </a:ext>
            </a:extLst>
          </p:cNvPr>
          <p:cNvSpPr txBox="1"/>
          <p:nvPr/>
        </p:nvSpPr>
        <p:spPr>
          <a:xfrm>
            <a:off x="1720093" y="6446138"/>
            <a:ext cx="3792772" cy="3026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900" dirty="0">
                <a:solidFill>
                  <a:srgbClr val="1B3867"/>
                </a:solidFill>
                <a:latin typeface="Arial"/>
                <a:cs typeface="Arial"/>
              </a:rPr>
              <a:t>The </a:t>
            </a:r>
            <a:r>
              <a:rPr lang="en-US" sz="900" spc="-5" dirty="0">
                <a:solidFill>
                  <a:srgbClr val="1B3867"/>
                </a:solidFill>
                <a:latin typeface="Arial"/>
                <a:cs typeface="Arial"/>
              </a:rPr>
              <a:t>appearance </a:t>
            </a:r>
            <a:r>
              <a:rPr lang="en-US" sz="900" dirty="0">
                <a:solidFill>
                  <a:srgbClr val="1B3867"/>
                </a:solidFill>
                <a:latin typeface="Arial"/>
                <a:cs typeface="Arial"/>
              </a:rPr>
              <a:t>of </a:t>
            </a:r>
            <a:r>
              <a:rPr lang="en-US" sz="900" spc="-5" dirty="0">
                <a:solidFill>
                  <a:srgbClr val="1B3867"/>
                </a:solidFill>
                <a:latin typeface="Arial"/>
                <a:cs typeface="Arial"/>
              </a:rPr>
              <a:t>U.S. Department of Homeland Security (DHS)</a:t>
            </a:r>
          </a:p>
          <a:p>
            <a:pPr marL="12700">
              <a:spcBef>
                <a:spcPts val="100"/>
              </a:spcBef>
            </a:pPr>
            <a:r>
              <a:rPr lang="en-US" sz="900" spc="-5" dirty="0">
                <a:solidFill>
                  <a:srgbClr val="1B3867"/>
                </a:solidFill>
                <a:latin typeface="Arial"/>
                <a:cs typeface="Arial"/>
              </a:rPr>
              <a:t>visual information does </a:t>
            </a:r>
            <a:r>
              <a:rPr lang="en-US" sz="900" dirty="0">
                <a:solidFill>
                  <a:srgbClr val="1B3867"/>
                </a:solidFill>
                <a:latin typeface="Arial"/>
                <a:cs typeface="Arial"/>
              </a:rPr>
              <a:t>not imply or </a:t>
            </a:r>
            <a:r>
              <a:rPr lang="en-US" sz="900" spc="-5" dirty="0">
                <a:solidFill>
                  <a:srgbClr val="1B3867"/>
                </a:solidFill>
                <a:latin typeface="Arial"/>
                <a:cs typeface="Arial"/>
              </a:rPr>
              <a:t>constitute DHS endorsement.</a:t>
            </a:r>
            <a:endParaRPr lang="en-US" sz="900" dirty="0">
              <a:solidFill>
                <a:srgbClr val="1B386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3087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42C31-3B7D-64D1-879D-E160DFB66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26" y="567558"/>
            <a:ext cx="6204249" cy="644157"/>
          </a:xfrm>
        </p:spPr>
        <p:txBody>
          <a:bodyPr/>
          <a:lstStyle/>
          <a:p>
            <a:r>
              <a:rPr lang="en-US" dirty="0"/>
              <a:t>Create a Spending Plan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95A3C2ED-79DD-B2FA-972C-F655180A1DD3}"/>
              </a:ext>
            </a:extLst>
          </p:cNvPr>
          <p:cNvSpPr txBox="1">
            <a:spLocks/>
          </p:cNvSpPr>
          <p:nvPr/>
        </p:nvSpPr>
        <p:spPr>
          <a:xfrm>
            <a:off x="263291" y="1540933"/>
            <a:ext cx="5249889" cy="41812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0">
              <a:lnSpc>
                <a:spcPct val="100000"/>
              </a:lnSpc>
              <a:spcBef>
                <a:spcPts val="200"/>
              </a:spcBef>
              <a:buNone/>
              <a:tabLst>
                <a:tab pos="241300" algn="l"/>
              </a:tabLst>
            </a:pPr>
            <a:r>
              <a:rPr lang="en-US" sz="1800" dirty="0">
                <a:solidFill>
                  <a:srgbClr val="004071"/>
                </a:solidFill>
                <a:latin typeface="Arial"/>
                <a:cs typeface="Arial"/>
              </a:rPr>
              <a:t>STEP 1 — Understand your current situation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Track inflows and outflows for 30 days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Review past financial statements</a:t>
            </a:r>
            <a:endParaRPr lang="en-US" sz="1800" dirty="0">
              <a:solidFill>
                <a:srgbClr val="004071"/>
              </a:solidFill>
              <a:latin typeface="Arial"/>
              <a:cs typeface="Arial"/>
            </a:endParaRPr>
          </a:p>
          <a:p>
            <a:pPr marL="12700" indent="0">
              <a:lnSpc>
                <a:spcPct val="100000"/>
              </a:lnSpc>
              <a:spcBef>
                <a:spcPts val="200"/>
              </a:spcBef>
              <a:buNone/>
              <a:tabLst>
                <a:tab pos="241300" algn="l"/>
              </a:tabLst>
            </a:pPr>
            <a:r>
              <a:rPr lang="en-US" sz="1800" dirty="0">
                <a:solidFill>
                  <a:srgbClr val="004071"/>
                </a:solidFill>
                <a:latin typeface="Arial"/>
                <a:cs typeface="Arial"/>
              </a:rPr>
              <a:t>STEP 2 — Know where your money should go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Save and/or invest 10% – 15%*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Transportation less than 15% – 20%*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Limit housing to BAH or 25% – 30% or less*</a:t>
            </a:r>
            <a:endParaRPr lang="en-US" sz="1800" dirty="0">
              <a:solidFill>
                <a:srgbClr val="004071"/>
              </a:solidFill>
              <a:latin typeface="Arial"/>
              <a:cs typeface="Arial"/>
            </a:endParaRPr>
          </a:p>
          <a:p>
            <a:pPr marL="12700" indent="0">
              <a:lnSpc>
                <a:spcPct val="100000"/>
              </a:lnSpc>
              <a:spcBef>
                <a:spcPts val="200"/>
              </a:spcBef>
              <a:buNone/>
              <a:tabLst>
                <a:tab pos="241300" algn="l"/>
              </a:tabLst>
            </a:pPr>
            <a:r>
              <a:rPr lang="en-US" sz="1800" dirty="0">
                <a:solidFill>
                  <a:srgbClr val="004071"/>
                </a:solidFill>
                <a:latin typeface="Arial"/>
                <a:cs typeface="Arial"/>
              </a:rPr>
              <a:t>STEP 3 — Create a plan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Plan for new or different expenses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Prioritize financial goals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Establish an emergency fund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Automate saving and bill paying</a:t>
            </a:r>
            <a:endParaRPr lang="en-US" sz="1800" b="0" dirty="0">
              <a:latin typeface="Arial"/>
              <a:cs typeface="Arial"/>
            </a:endParaRPr>
          </a:p>
          <a:p>
            <a:pPr marL="12700" indent="0">
              <a:lnSpc>
                <a:spcPct val="100000"/>
              </a:lnSpc>
              <a:spcBef>
                <a:spcPts val="200"/>
              </a:spcBef>
              <a:buNone/>
              <a:tabLst>
                <a:tab pos="241300" algn="l"/>
              </a:tabLst>
            </a:pPr>
            <a:r>
              <a:rPr lang="en-US" sz="1800" dirty="0">
                <a:solidFill>
                  <a:srgbClr val="004071"/>
                </a:solidFill>
                <a:latin typeface="Arial"/>
                <a:cs typeface="Arial"/>
              </a:rPr>
              <a:t>STEP 4 — Make adjustments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Update with life changes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Review frequently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F422F9CD-0AA4-2062-643D-E53BFB0FF0D6}"/>
              </a:ext>
            </a:extLst>
          </p:cNvPr>
          <p:cNvSpPr txBox="1">
            <a:spLocks/>
          </p:cNvSpPr>
          <p:nvPr/>
        </p:nvSpPr>
        <p:spPr>
          <a:xfrm>
            <a:off x="3110015" y="3720195"/>
            <a:ext cx="1789037" cy="27814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marR="0" lvl="1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41300" algn="l"/>
              </a:tabLst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 Pretax income</a:t>
            </a:r>
          </a:p>
        </p:txBody>
      </p:sp>
      <p:grpSp>
        <p:nvGrpSpPr>
          <p:cNvPr id="3" name="Group 2" descr="4-Step Budgeting Process Graphic.">
            <a:extLst>
              <a:ext uri="{FF2B5EF4-FFF2-40B4-BE49-F238E27FC236}">
                <a16:creationId xmlns:a16="http://schemas.microsoft.com/office/drawing/2014/main" id="{D27B6C47-583C-BECF-D99B-108B8D4009CD}"/>
              </a:ext>
            </a:extLst>
          </p:cNvPr>
          <p:cNvGrpSpPr/>
          <p:nvPr/>
        </p:nvGrpSpPr>
        <p:grpSpPr>
          <a:xfrm>
            <a:off x="4913458" y="2237256"/>
            <a:ext cx="4030459" cy="3914389"/>
            <a:chOff x="4511422" y="2236001"/>
            <a:chExt cx="4409844" cy="428283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06D57CB-A593-C063-0528-A271D6C829F4}"/>
                </a:ext>
              </a:extLst>
            </p:cNvPr>
            <p:cNvSpPr/>
            <p:nvPr/>
          </p:nvSpPr>
          <p:spPr>
            <a:xfrm>
              <a:off x="5286389" y="2791243"/>
              <a:ext cx="2998078" cy="2998078"/>
            </a:xfrm>
            <a:prstGeom prst="ellipse">
              <a:avLst/>
            </a:prstGeom>
            <a:noFill/>
            <a:ln w="4889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7E4BD10-5373-988B-F474-89701AB0EC45}"/>
                </a:ext>
              </a:extLst>
            </p:cNvPr>
            <p:cNvSpPr/>
            <p:nvPr/>
          </p:nvSpPr>
          <p:spPr>
            <a:xfrm>
              <a:off x="6033900" y="2236001"/>
              <a:ext cx="1503079" cy="1503078"/>
            </a:xfrm>
            <a:prstGeom prst="ellipse">
              <a:avLst/>
            </a:prstGeom>
            <a:solidFill>
              <a:srgbClr val="ECB342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59B5EC0-451A-459D-3227-46E60B88B029}"/>
                </a:ext>
              </a:extLst>
            </p:cNvPr>
            <p:cNvSpPr/>
            <p:nvPr/>
          </p:nvSpPr>
          <p:spPr>
            <a:xfrm>
              <a:off x="7418187" y="3420774"/>
              <a:ext cx="1503079" cy="1503078"/>
            </a:xfrm>
            <a:prstGeom prst="ellipse">
              <a:avLst/>
            </a:prstGeom>
            <a:solidFill>
              <a:srgbClr val="D6B059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561FA18-50D9-A589-BA1C-2054359DAD9D}"/>
                </a:ext>
              </a:extLst>
            </p:cNvPr>
            <p:cNvSpPr/>
            <p:nvPr/>
          </p:nvSpPr>
          <p:spPr>
            <a:xfrm>
              <a:off x="6023361" y="5015758"/>
              <a:ext cx="1503080" cy="1503078"/>
            </a:xfrm>
            <a:prstGeom prst="ellipse">
              <a:avLst/>
            </a:prstGeom>
            <a:solidFill>
              <a:srgbClr val="C09B49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73A8AA3-4F32-6320-F387-79A36280F60C}"/>
                </a:ext>
              </a:extLst>
            </p:cNvPr>
            <p:cNvSpPr/>
            <p:nvPr/>
          </p:nvSpPr>
          <p:spPr>
            <a:xfrm>
              <a:off x="4511422" y="3466968"/>
              <a:ext cx="1503077" cy="1503078"/>
            </a:xfrm>
            <a:prstGeom prst="ellipse">
              <a:avLst/>
            </a:prstGeom>
            <a:solidFill>
              <a:srgbClr val="A88140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F3058B3-933C-161C-D3CC-8F2DD47AC8B7}"/>
                </a:ext>
              </a:extLst>
            </p:cNvPr>
            <p:cNvSpPr txBox="1"/>
            <p:nvPr/>
          </p:nvSpPr>
          <p:spPr>
            <a:xfrm>
              <a:off x="5808551" y="3900330"/>
              <a:ext cx="1834961" cy="909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4-STEP BUDGETING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PROCESS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55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398C825-0207-21F8-7EC1-9B3043D8A31F}"/>
                </a:ext>
              </a:extLst>
            </p:cNvPr>
            <p:cNvSpPr txBox="1"/>
            <p:nvPr/>
          </p:nvSpPr>
          <p:spPr>
            <a:xfrm>
              <a:off x="6059538" y="2408829"/>
              <a:ext cx="1447800" cy="11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STEP 1: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Understand your current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situation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E55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CF37B7F-4BBD-CBF8-1B8D-4CC40A05E52B}"/>
                </a:ext>
              </a:extLst>
            </p:cNvPr>
            <p:cNvSpPr txBox="1"/>
            <p:nvPr/>
          </p:nvSpPr>
          <p:spPr>
            <a:xfrm>
              <a:off x="7460384" y="3609159"/>
              <a:ext cx="1447800" cy="1200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STEP 2: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Know where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your money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should go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3B0DD76-940D-F0E3-D5B6-28B029F70D02}"/>
                </a:ext>
              </a:extLst>
            </p:cNvPr>
            <p:cNvSpPr txBox="1"/>
            <p:nvPr/>
          </p:nvSpPr>
          <p:spPr>
            <a:xfrm>
              <a:off x="6050997" y="5323907"/>
              <a:ext cx="1447800" cy="92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STEP 3: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Create a plan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8CAC661-F510-7942-DE98-195ADFDC2694}"/>
                </a:ext>
              </a:extLst>
            </p:cNvPr>
            <p:cNvSpPr txBox="1"/>
            <p:nvPr/>
          </p:nvSpPr>
          <p:spPr>
            <a:xfrm>
              <a:off x="4539059" y="3753949"/>
              <a:ext cx="1447800" cy="923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STEP 4: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Make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adjustments</a:t>
              </a:r>
            </a:p>
          </p:txBody>
        </p:sp>
      </p:grpSp>
      <p:pic>
        <p:nvPicPr>
          <p:cNvPr id="21" name="Picture 20" descr="Paper with hand icon indicating additional resource.">
            <a:extLst>
              <a:ext uri="{FF2B5EF4-FFF2-40B4-BE49-F238E27FC236}">
                <a16:creationId xmlns:a16="http://schemas.microsoft.com/office/drawing/2014/main" id="{E9A5742B-9C9B-EC02-5310-2730961D0F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D1B00F2-CFAE-18A7-982E-AD610C68D5E8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E4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Spending Plan Worksheet</a:t>
            </a:r>
            <a:r>
              <a:rPr lang="en-US" sz="1200" dirty="0">
                <a:solidFill>
                  <a:srgbClr val="0E4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Handout Available </a:t>
            </a:r>
          </a:p>
        </p:txBody>
      </p:sp>
    </p:spTree>
    <p:extLst>
      <p:ext uri="{BB962C8B-B14F-4D97-AF65-F5344CB8AC3E}">
        <p14:creationId xmlns:p14="http://schemas.microsoft.com/office/powerpoint/2010/main" val="1182089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6B08509-45D7-1851-0630-E8CB44D23C5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Estimate Changes to Income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C92B352-171F-6D8C-668A-D2C7D994AA53}"/>
              </a:ext>
            </a:extLst>
          </p:cNvPr>
          <p:cNvSpPr txBox="1">
            <a:spLocks/>
          </p:cNvSpPr>
          <p:nvPr/>
        </p:nvSpPr>
        <p:spPr>
          <a:xfrm>
            <a:off x="2175344" y="1666260"/>
            <a:ext cx="6642980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Basic Allowance for Housing (BAH)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Overseas Housing Allowance (OHA)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Cost-of-Living Allowance (COLA)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Family Separation Allowance (FSA)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Basic Needs Allowance (BNA)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Special </a:t>
            </a:r>
            <a:r>
              <a:rPr lang="en-US">
                <a:solidFill>
                  <a:srgbClr val="1B3867"/>
                </a:solidFill>
                <a:latin typeface="Arial"/>
                <a:cs typeface="Arial"/>
              </a:rPr>
              <a:t>and Incentive </a:t>
            </a: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P</a:t>
            </a:r>
            <a:r>
              <a:rPr lang="en-US">
                <a:solidFill>
                  <a:srgbClr val="1B3867"/>
                </a:solidFill>
                <a:latin typeface="Arial"/>
                <a:cs typeface="Arial"/>
              </a:rPr>
              <a:t>ays</a:t>
            </a:r>
            <a:endParaRPr lang="en-US" dirty="0">
              <a:solidFill>
                <a:srgbClr val="1B3867"/>
              </a:solidFill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Spousal income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Visit </a:t>
            </a:r>
            <a:r>
              <a:rPr lang="en-US" i="1" dirty="0">
                <a:solidFill>
                  <a:srgbClr val="1B3867"/>
                </a:solidFill>
                <a:latin typeface="Arial"/>
                <a:cs typeface="Arial"/>
                <a:hlinkClick r:id="rId2"/>
              </a:rPr>
              <a:t>https://www.dcms.uscg.mil/ppc/</a:t>
            </a:r>
            <a:br>
              <a:rPr lang="en-US" i="1" dirty="0">
                <a:solidFill>
                  <a:srgbClr val="1B3867"/>
                </a:solidFill>
                <a:latin typeface="Arial"/>
                <a:cs typeface="Arial"/>
                <a:hlinkClick r:id="rId2"/>
              </a:rPr>
            </a:br>
            <a:r>
              <a:rPr lang="en-US" i="1" dirty="0">
                <a:solidFill>
                  <a:srgbClr val="1B3867"/>
                </a:solidFill>
                <a:latin typeface="Arial"/>
                <a:cs typeface="Arial"/>
                <a:hlinkClick r:id="rId2"/>
              </a:rPr>
              <a:t>mas/rates</a:t>
            </a:r>
            <a:r>
              <a:rPr lang="en-US" i="1" dirty="0">
                <a:solidFill>
                  <a:srgbClr val="1B3867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for more information  </a:t>
            </a:r>
          </a:p>
        </p:txBody>
      </p:sp>
      <p:pic>
        <p:nvPicPr>
          <p:cNvPr id="8" name="Picture 7" descr="Handout icon.">
            <a:extLst>
              <a:ext uri="{FF2B5EF4-FFF2-40B4-BE49-F238E27FC236}">
                <a16:creationId xmlns:a16="http://schemas.microsoft.com/office/drawing/2014/main" id="{54AA7E58-B47F-AB20-5062-F9877EF256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563D23-31F7-97D4-1D70-93BB3F6F36EC}"/>
              </a:ext>
            </a:extLst>
          </p:cNvPr>
          <p:cNvSpPr txBox="1"/>
          <p:nvPr/>
        </p:nvSpPr>
        <p:spPr>
          <a:xfrm>
            <a:off x="2194950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04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Change of Station (PCS)</a:t>
            </a:r>
            <a:r>
              <a:rPr lang="en-US" sz="1200" dirty="0">
                <a:solidFill>
                  <a:srgbClr val="004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Member Checklist Available </a:t>
            </a:r>
          </a:p>
        </p:txBody>
      </p:sp>
    </p:spTree>
    <p:extLst>
      <p:ext uri="{BB962C8B-B14F-4D97-AF65-F5344CB8AC3E}">
        <p14:creationId xmlns:p14="http://schemas.microsoft.com/office/powerpoint/2010/main" val="2562990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54A6C09-5FB7-098C-C722-C0EED24394C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Estimate Changes to Expenses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41521FF-3FA1-209C-6716-5910ECA93AAC}"/>
              </a:ext>
            </a:extLst>
          </p:cNvPr>
          <p:cNvSpPr txBox="1">
            <a:spLocks/>
          </p:cNvSpPr>
          <p:nvPr/>
        </p:nvSpPr>
        <p:spPr>
          <a:xfrm>
            <a:off x="2175343" y="1666260"/>
            <a:ext cx="6066783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Housing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Transportation costs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Home and auto insurance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Child care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Groceries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Utilities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Additional household items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Taxes</a:t>
            </a:r>
          </a:p>
        </p:txBody>
      </p:sp>
      <p:pic>
        <p:nvPicPr>
          <p:cNvPr id="3" name="Picture 2" descr="Handout icon.">
            <a:extLst>
              <a:ext uri="{FF2B5EF4-FFF2-40B4-BE49-F238E27FC236}">
                <a16:creationId xmlns:a16="http://schemas.microsoft.com/office/drawing/2014/main" id="{A3A231E3-1FF1-7522-D243-448EE7C610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A79986-5DA2-C9D5-9819-FF5323BBC789}"/>
              </a:ext>
            </a:extLst>
          </p:cNvPr>
          <p:cNvSpPr txBox="1"/>
          <p:nvPr/>
        </p:nvSpPr>
        <p:spPr>
          <a:xfrm>
            <a:off x="2194950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04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Change of Station (PCS)</a:t>
            </a:r>
            <a:r>
              <a:rPr lang="en-US" sz="1200" dirty="0">
                <a:solidFill>
                  <a:srgbClr val="004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Member Checklist Available </a:t>
            </a:r>
          </a:p>
        </p:txBody>
      </p:sp>
    </p:spTree>
    <p:extLst>
      <p:ext uri="{BB962C8B-B14F-4D97-AF65-F5344CB8AC3E}">
        <p14:creationId xmlns:p14="http://schemas.microsoft.com/office/powerpoint/2010/main" val="2898416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D6F8072-F4BE-80DC-3955-E3A74C29B20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Statements and Bills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FE44317-2C82-C3DB-5DAA-268B532BFC94}"/>
              </a:ext>
            </a:extLst>
          </p:cNvPr>
          <p:cNvSpPr txBox="1">
            <a:spLocks/>
          </p:cNvSpPr>
          <p:nvPr/>
        </p:nvSpPr>
        <p:spPr>
          <a:xfrm>
            <a:off x="2175344" y="1666260"/>
            <a:ext cx="6730662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Notify landlord or housing office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Notify utility and other monthly service providers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Consider digital versus paper bills / statements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Notify all creditors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Consider auto pay while traveling to new duty station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Ensure required minimum payments are made on all debts during PCS</a:t>
            </a:r>
          </a:p>
          <a:p>
            <a:pPr marL="35206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Notify credit card company</a:t>
            </a:r>
          </a:p>
        </p:txBody>
      </p:sp>
    </p:spTree>
    <p:extLst>
      <p:ext uri="{BB962C8B-B14F-4D97-AF65-F5344CB8AC3E}">
        <p14:creationId xmlns:p14="http://schemas.microsoft.com/office/powerpoint/2010/main" val="3545027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F1C2042-D9D3-D245-865D-CC22316E29A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67558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Protect Your Credit Reputation</a:t>
            </a:r>
          </a:p>
        </p:txBody>
      </p:sp>
      <p:sp>
        <p:nvSpPr>
          <p:cNvPr id="2" name="Content Placeholder 16">
            <a:extLst>
              <a:ext uri="{FF2B5EF4-FFF2-40B4-BE49-F238E27FC236}">
                <a16:creationId xmlns:a16="http://schemas.microsoft.com/office/drawing/2014/main" id="{EEC4A2B4-6D3C-811E-319D-E2F78E651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642" y="1577641"/>
            <a:ext cx="5339546" cy="4836919"/>
          </a:xfrm>
        </p:spPr>
        <p:txBody>
          <a:bodyPr>
            <a:normAutofit/>
          </a:bodyPr>
          <a:lstStyle/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pc="-5" dirty="0">
                <a:solidFill>
                  <a:srgbClr val="1B3867"/>
                </a:solidFill>
                <a:latin typeface="Arial"/>
                <a:cs typeface="Arial"/>
              </a:rPr>
              <a:t>Access and review credit report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0665" algn="l"/>
                <a:tab pos="241300" algn="l"/>
              </a:tabLst>
            </a:pPr>
            <a:r>
              <a:rPr lang="en-US" sz="2000" i="1" spc="-10" dirty="0">
                <a:solidFill>
                  <a:srgbClr val="1B3867"/>
                </a:solidFill>
                <a:latin typeface="Arial"/>
                <a:cs typeface="Arial"/>
                <a:hlinkClick r:id="rId2"/>
              </a:rPr>
              <a:t>https://www.annualcreditreport.com</a:t>
            </a:r>
            <a:r>
              <a:rPr lang="en-US" sz="2000" i="1" spc="-10" dirty="0">
                <a:solidFill>
                  <a:srgbClr val="1B3867"/>
                </a:solidFill>
                <a:latin typeface="Arial"/>
                <a:cs typeface="Arial"/>
              </a:rPr>
              <a:t> 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0665" algn="l"/>
                <a:tab pos="241300" algn="l"/>
              </a:tabLst>
            </a:pPr>
            <a:r>
              <a:rPr lang="en-US" sz="2000" spc="-10" dirty="0">
                <a:solidFill>
                  <a:srgbClr val="1B3867"/>
                </a:solidFill>
                <a:latin typeface="Arial"/>
                <a:cs typeface="Arial"/>
              </a:rPr>
              <a:t>Report any errors</a:t>
            </a:r>
          </a:p>
          <a:p>
            <a:pPr marL="241300" lvl="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pc="-5" dirty="0">
                <a:solidFill>
                  <a:srgbClr val="1B3867"/>
                </a:solidFill>
                <a:latin typeface="Arial"/>
                <a:cs typeface="Arial"/>
              </a:rPr>
              <a:t>Understanding credit score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spc="45" dirty="0">
                <a:solidFill>
                  <a:srgbClr val="1B3867"/>
                </a:solidFill>
                <a:latin typeface="Arial"/>
                <a:cs typeface="Arial"/>
              </a:rPr>
              <a:t>FICO score can be 300-850;</a:t>
            </a:r>
            <a:br>
              <a:rPr lang="en-US" sz="2000" spc="45" dirty="0">
                <a:solidFill>
                  <a:srgbClr val="1B3867"/>
                </a:solidFill>
                <a:latin typeface="Arial"/>
                <a:cs typeface="Arial"/>
              </a:rPr>
            </a:br>
            <a:r>
              <a:rPr lang="en-US" sz="2000" spc="45" dirty="0">
                <a:solidFill>
                  <a:srgbClr val="1B3867"/>
                </a:solidFill>
                <a:latin typeface="Arial"/>
                <a:cs typeface="Arial"/>
              </a:rPr>
              <a:t>higher is better</a:t>
            </a:r>
            <a:endParaRPr lang="en-US" sz="2000" i="1" spc="45" dirty="0">
              <a:solidFill>
                <a:srgbClr val="1B3867"/>
              </a:solidFill>
              <a:latin typeface="Arial"/>
              <a:cs typeface="Arial"/>
            </a:endParaRP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spc="45" dirty="0">
                <a:solidFill>
                  <a:srgbClr val="1B3867"/>
                </a:solidFill>
                <a:latin typeface="Arial"/>
                <a:cs typeface="Arial"/>
              </a:rPr>
              <a:t>Five key components with </a:t>
            </a:r>
            <a:br>
              <a:rPr lang="en-US" sz="2000" spc="45" dirty="0">
                <a:solidFill>
                  <a:srgbClr val="1B3867"/>
                </a:solidFill>
                <a:latin typeface="Arial"/>
                <a:cs typeface="Arial"/>
              </a:rPr>
            </a:br>
            <a:r>
              <a:rPr lang="en-US" sz="2000" spc="45" dirty="0">
                <a:solidFill>
                  <a:srgbClr val="1B3867"/>
                </a:solidFill>
                <a:latin typeface="Arial"/>
                <a:cs typeface="Arial"/>
              </a:rPr>
              <a:t>payment history and </a:t>
            </a:r>
            <a:br>
              <a:rPr lang="en-US" sz="2000" spc="45" dirty="0">
                <a:solidFill>
                  <a:srgbClr val="1B3867"/>
                </a:solidFill>
                <a:latin typeface="Arial"/>
                <a:cs typeface="Arial"/>
              </a:rPr>
            </a:br>
            <a:r>
              <a:rPr lang="en-US" sz="2000" spc="45" dirty="0">
                <a:solidFill>
                  <a:srgbClr val="1B3867"/>
                </a:solidFill>
                <a:latin typeface="Arial"/>
                <a:cs typeface="Arial"/>
              </a:rPr>
              <a:t>amounts owed making up </a:t>
            </a:r>
            <a:br>
              <a:rPr lang="en-US" sz="2000" spc="45" dirty="0">
                <a:solidFill>
                  <a:srgbClr val="1B3867"/>
                </a:solidFill>
                <a:latin typeface="Arial"/>
                <a:cs typeface="Arial"/>
              </a:rPr>
            </a:br>
            <a:r>
              <a:rPr lang="en-US" sz="2000" spc="45" dirty="0">
                <a:solidFill>
                  <a:srgbClr val="1B3867"/>
                </a:solidFill>
                <a:latin typeface="Arial"/>
                <a:cs typeface="Arial"/>
              </a:rPr>
              <a:t>65% of your score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spc="45" dirty="0">
                <a:solidFill>
                  <a:srgbClr val="1B3867"/>
                </a:solidFill>
                <a:latin typeface="Arial"/>
                <a:cs typeface="Arial"/>
              </a:rPr>
              <a:t>Strive to pay off credit cards</a:t>
            </a:r>
            <a:br>
              <a:rPr lang="en-US" sz="2000" spc="45" dirty="0">
                <a:solidFill>
                  <a:srgbClr val="1B3867"/>
                </a:solidFill>
                <a:latin typeface="Arial"/>
                <a:cs typeface="Arial"/>
              </a:rPr>
            </a:br>
            <a:r>
              <a:rPr lang="en-US" sz="2000" spc="45" dirty="0">
                <a:solidFill>
                  <a:srgbClr val="1B3867"/>
                </a:solidFill>
                <a:latin typeface="Arial"/>
                <a:cs typeface="Arial"/>
              </a:rPr>
              <a:t>monthly</a:t>
            </a:r>
          </a:p>
          <a:p>
            <a:pPr marL="241300" lvl="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pc="-5" dirty="0">
                <a:solidFill>
                  <a:srgbClr val="1B3867"/>
                </a:solidFill>
                <a:latin typeface="Arial"/>
                <a:cs typeface="Arial"/>
              </a:rPr>
              <a:t>Free credit monitoring</a:t>
            </a:r>
          </a:p>
        </p:txBody>
      </p:sp>
      <p:grpSp>
        <p:nvGrpSpPr>
          <p:cNvPr id="3" name="Group 2" descr="Protect your credit reputation pie chart.">
            <a:extLst>
              <a:ext uri="{FF2B5EF4-FFF2-40B4-BE49-F238E27FC236}">
                <a16:creationId xmlns:a16="http://schemas.microsoft.com/office/drawing/2014/main" id="{BBE47092-61CA-5B15-0A89-B87AC54305DE}"/>
              </a:ext>
            </a:extLst>
          </p:cNvPr>
          <p:cNvGrpSpPr/>
          <p:nvPr/>
        </p:nvGrpSpPr>
        <p:grpSpPr>
          <a:xfrm>
            <a:off x="5044539" y="2180192"/>
            <a:ext cx="4002082" cy="3631818"/>
            <a:chOff x="5105970" y="2192742"/>
            <a:chExt cx="3588638" cy="3573183"/>
          </a:xfrm>
        </p:grpSpPr>
        <p:pic>
          <p:nvPicPr>
            <p:cNvPr id="4" name="Picture 3">
              <a:hlinkClick r:id="rId3" action="ppaction://hlinkfile"/>
              <a:extLst>
                <a:ext uri="{FF2B5EF4-FFF2-40B4-BE49-F238E27FC236}">
                  <a16:creationId xmlns:a16="http://schemas.microsoft.com/office/drawing/2014/main" id="{5FC0AAA0-79EB-56A7-EE43-AA7837743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9575" y="2192742"/>
              <a:ext cx="3405033" cy="357318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97BF44-86E8-C9F6-D232-D3000DA8345E}"/>
                </a:ext>
              </a:extLst>
            </p:cNvPr>
            <p:cNvSpPr/>
            <p:nvPr/>
          </p:nvSpPr>
          <p:spPr>
            <a:xfrm>
              <a:off x="7201889" y="3284562"/>
              <a:ext cx="1244477" cy="969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Payment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History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35%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C901184-987C-3907-1E01-B7BD33E83560}"/>
                </a:ext>
              </a:extLst>
            </p:cNvPr>
            <p:cNvSpPr/>
            <p:nvPr/>
          </p:nvSpPr>
          <p:spPr>
            <a:xfrm>
              <a:off x="6219442" y="4166179"/>
              <a:ext cx="1244477" cy="9079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Amounts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Owed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30%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99EDA60-4A5C-39C1-FCE0-86C57A1E12D0}"/>
                </a:ext>
              </a:extLst>
            </p:cNvPr>
            <p:cNvSpPr/>
            <p:nvPr/>
          </p:nvSpPr>
          <p:spPr>
            <a:xfrm>
              <a:off x="5105970" y="3381686"/>
              <a:ext cx="160469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Length of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Credit History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15%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AEF5E2-262B-03EF-7AC1-529C4DD35CA1}"/>
                </a:ext>
              </a:extLst>
            </p:cNvPr>
            <p:cNvSpPr/>
            <p:nvPr/>
          </p:nvSpPr>
          <p:spPr>
            <a:xfrm>
              <a:off x="6600300" y="2434771"/>
              <a:ext cx="799086" cy="10036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Types of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Credit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10%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85754D2-F81A-4C3D-83D7-3234083A7F38}"/>
                </a:ext>
              </a:extLst>
            </p:cNvPr>
            <p:cNvSpPr/>
            <p:nvPr/>
          </p:nvSpPr>
          <p:spPr>
            <a:xfrm>
              <a:off x="5951658" y="2704915"/>
              <a:ext cx="799086" cy="7923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New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Credi</a:t>
              </a:r>
              <a:r>
                <a:rPr kumimoji="0" lang="en-US" sz="105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10%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Picture 23" descr="Paper with hand icon indicating additional resource.">
            <a:extLst>
              <a:ext uri="{FF2B5EF4-FFF2-40B4-BE49-F238E27FC236}">
                <a16:creationId xmlns:a16="http://schemas.microsoft.com/office/drawing/2014/main" id="{01A899FB-BAFE-F73D-D3EC-31AE06B2E0C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9F2151E-020A-420A-D3E0-20FD8C4B6A87}"/>
              </a:ext>
            </a:extLst>
          </p:cNvPr>
          <p:cNvSpPr txBox="1"/>
          <p:nvPr/>
        </p:nvSpPr>
        <p:spPr>
          <a:xfrm>
            <a:off x="808602" y="6414560"/>
            <a:ext cx="6025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Understanding Credit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Handout Available  </a:t>
            </a:r>
          </a:p>
        </p:txBody>
      </p:sp>
    </p:spTree>
    <p:extLst>
      <p:ext uri="{BB962C8B-B14F-4D97-AF65-F5344CB8AC3E}">
        <p14:creationId xmlns:p14="http://schemas.microsoft.com/office/powerpoint/2010/main" val="3251093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F5CB595-6273-716B-F8C6-110EEF9CA99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Managing Debt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351C898-42F0-15D2-AFB3-1B421B046506}"/>
              </a:ext>
            </a:extLst>
          </p:cNvPr>
          <p:cNvSpPr txBox="1">
            <a:spLocks/>
          </p:cNvSpPr>
          <p:nvPr/>
        </p:nvSpPr>
        <p:spPr>
          <a:xfrm>
            <a:off x="2175344" y="1666260"/>
            <a:ext cx="6730662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Manage debt smartly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Be careful how much debt you take on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Take a deliberate approach to pay it off</a:t>
            </a:r>
          </a:p>
          <a:p>
            <a:pPr marL="237744" indent="-228600">
              <a:lnSpc>
                <a:spcPct val="100000"/>
              </a:lnSpc>
              <a:spcBef>
                <a:spcPts val="700"/>
              </a:spcBef>
            </a:pPr>
            <a:r>
              <a:rPr lang="en-US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Debt reduction strategies: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Meet with PFM or CG SUPRT for 1:1 support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effectLst/>
                <a:latin typeface="Helvetica" pitchFamily="2" charset="0"/>
              </a:rPr>
              <a:t>Visit </a:t>
            </a:r>
            <a:r>
              <a:rPr lang="en-US" i="1" dirty="0">
                <a:solidFill>
                  <a:srgbClr val="1B3867"/>
                </a:solidFill>
                <a:effectLst/>
                <a:latin typeface="Helvetica" pitchFamily="2" charset="0"/>
                <a:hlinkClick r:id="rId2"/>
              </a:rPr>
              <a:t>Debt Destroyer® Tool.xlsx (live.com)</a:t>
            </a:r>
            <a:endParaRPr lang="en-US" i="1" dirty="0">
              <a:solidFill>
                <a:srgbClr val="1B3867"/>
              </a:solidFill>
              <a:effectLst/>
              <a:latin typeface="Helvetica" pitchFamily="2" charset="0"/>
            </a:endParaRP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Visit </a:t>
            </a:r>
            <a:r>
              <a:rPr lang="en-US" i="1" dirty="0">
                <a:solidFill>
                  <a:srgbClr val="1B3867"/>
                </a:solidFill>
                <a:latin typeface="Arial"/>
                <a:cs typeface="Arial"/>
                <a:hlinkClick r:id="rId3"/>
              </a:rPr>
              <a:t>https://extension.usu.edu/powerpay</a:t>
            </a:r>
            <a:r>
              <a:rPr lang="en-US" i="1" dirty="0">
                <a:solidFill>
                  <a:srgbClr val="1B3867"/>
                </a:solidFill>
                <a:latin typeface="Arial"/>
                <a:cs typeface="Arial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24201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090DE81521CE4B88B5512E39F56EF8" ma:contentTypeVersion="13" ma:contentTypeDescription="Create a new document." ma:contentTypeScope="" ma:versionID="973ac248a83a14683255f47fd4086be0">
  <xsd:schema xmlns:xsd="http://www.w3.org/2001/XMLSchema" xmlns:xs="http://www.w3.org/2001/XMLSchema" xmlns:p="http://schemas.microsoft.com/office/2006/metadata/properties" xmlns:ns2="2c4805a9-dc74-4644-b96f-167f72ca096e" xmlns:ns3="212bfd8b-67e8-494c-be0e-1cffc0be9cd4" targetNamespace="http://schemas.microsoft.com/office/2006/metadata/properties" ma:root="true" ma:fieldsID="80cf7d4e15a88293d67fdb144c2ca5bf" ns2:_="" ns3:_="">
    <xsd:import namespace="2c4805a9-dc74-4644-b96f-167f72ca096e"/>
    <xsd:import namespace="212bfd8b-67e8-494c-be0e-1cffc0be9c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4805a9-dc74-4644-b96f-167f72ca09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60711c0e-4245-4ab7-b236-62d0b6835c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2bfd8b-67e8-494c-be0e-1cffc0be9cd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2768f157-1e93-4a4e-9698-4738381cb92b}" ma:internalName="TaxCatchAll" ma:showField="CatchAllData" ma:web="212bfd8b-67e8-494c-be0e-1cffc0be9c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c4805a9-dc74-4644-b96f-167f72ca096e">
      <Terms xmlns="http://schemas.microsoft.com/office/infopath/2007/PartnerControls"/>
    </lcf76f155ced4ddcb4097134ff3c332f>
    <TaxCatchAll xmlns="212bfd8b-67e8-494c-be0e-1cffc0be9cd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9618A68CD4844E86E3C213718F131D" ma:contentTypeVersion="0" ma:contentTypeDescription="Create a new document." ma:contentTypeScope="" ma:versionID="43f983c5cb972c1e316b64378803458d">
  <xsd:schema xmlns:xsd="http://www.w3.org/2001/XMLSchema" xmlns:xs="http://www.w3.org/2001/XMLSchema" xmlns:p="http://schemas.microsoft.com/office/2006/metadata/properties" xmlns:ns2="1659c2a6-812d-4fa0-a3d2-a8df9c9e9d19" targetNamespace="http://schemas.microsoft.com/office/2006/metadata/properties" ma:root="true" ma:fieldsID="ef659a9e2fc3f076678ae4d90860f29c" ns2:_="">
    <xsd:import namespace="1659c2a6-812d-4fa0-a3d2-a8df9c9e9d1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59c2a6-812d-4fa0-a3d2-a8df9c9e9d1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E018783-621E-456A-830A-2A0FD6A00DFF}"/>
</file>

<file path=customXml/itemProps2.xml><?xml version="1.0" encoding="utf-8"?>
<ds:datastoreItem xmlns:ds="http://schemas.openxmlformats.org/officeDocument/2006/customXml" ds:itemID="{83253B14-47DF-4833-A856-BF155A824AD3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659c2a6-812d-4fa0-a3d2-a8df9c9e9d19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010354E-F15E-40CA-8203-54283EBA6F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59c2a6-812d-4fa0-a3d2-a8df9c9e9d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D631BC27-BD32-4B3C-BA1C-725888D865F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3873</TotalTime>
  <Words>1396</Words>
  <Application>Microsoft Macintosh PowerPoint</Application>
  <PresentationFormat>Letter Paper (8.5x11 in)</PresentationFormat>
  <Paragraphs>292</Paragraphs>
  <Slides>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</vt:lpstr>
      <vt:lpstr>Courier New</vt:lpstr>
      <vt:lpstr>Helvetica</vt:lpstr>
      <vt:lpstr>Wingdings</vt:lpstr>
      <vt:lpstr>Office Theme</vt:lpstr>
      <vt:lpstr>Custom Design</vt:lpstr>
      <vt:lpstr>Permanent Change of Station (PCS)</vt:lpstr>
      <vt:lpstr>Agenda</vt:lpstr>
      <vt:lpstr>Basic Finance</vt:lpstr>
      <vt:lpstr>Create a Spending Plan</vt:lpstr>
      <vt:lpstr>Estimate Changes to Income</vt:lpstr>
      <vt:lpstr>Estimate Changes to Expenses</vt:lpstr>
      <vt:lpstr>Statements and Bills</vt:lpstr>
      <vt:lpstr>Protect Your Credit Reputation</vt:lpstr>
      <vt:lpstr>Managing Debt</vt:lpstr>
      <vt:lpstr>Tax Considerations</vt:lpstr>
      <vt:lpstr>Consumer Protections</vt:lpstr>
      <vt:lpstr>Military Consumer Protections</vt:lpstr>
      <vt:lpstr>Misleading Consumer Practices</vt:lpstr>
      <vt:lpstr>Major Purchases</vt:lpstr>
      <vt:lpstr>Housing and Transportation</vt:lpstr>
      <vt:lpstr>Planning for the Future</vt:lpstr>
      <vt:lpstr>LIFE Insurance Needs</vt:lpstr>
      <vt:lpstr>Life Insurance</vt:lpstr>
      <vt:lpstr>Compensation, Benefits, and Entitlements</vt:lpstr>
      <vt:lpstr>Travel Pay and Allowances</vt:lpstr>
      <vt:lpstr>SECDEF Memo: Taking Care of Our Service Members and Families</vt:lpstr>
      <vt:lpstr>Key PCS Regulations</vt:lpstr>
      <vt:lpstr>PCS Considerations:  Before, During, and After  Your Move</vt:lpstr>
      <vt:lpstr>Before Your PCS</vt:lpstr>
      <vt:lpstr>During Your PCS</vt:lpstr>
      <vt:lpstr>After You Arrive</vt:lpstr>
      <vt:lpstr>Summary and Resources</vt:lpstr>
      <vt:lpstr>Summary</vt:lpstr>
      <vt:lpstr>Resources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Erick Castillo</dc:creator>
  <cp:keywords>Select Classification Level, Internal</cp:keywords>
  <cp:lastModifiedBy>Samantha Salazar</cp:lastModifiedBy>
  <cp:revision>246</cp:revision>
  <dcterms:created xsi:type="dcterms:W3CDTF">2020-11-16T05:07:15Z</dcterms:created>
  <dcterms:modified xsi:type="dcterms:W3CDTF">2024-01-24T18:35:13Z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600586</vt:lpwstr>
  </property>
  <property fmtid="{D5CDD505-2E9C-101B-9397-08002B2CF9AE}" pid="3" name="NXPowerLiteSettings">
    <vt:lpwstr>C700052003A000</vt:lpwstr>
  </property>
  <property fmtid="{D5CDD505-2E9C-101B-9397-08002B2CF9AE}" pid="4" name="NXPowerLiteVersion">
    <vt:lpwstr>D8.0.8</vt:lpwstr>
  </property>
  <property fmtid="{D5CDD505-2E9C-101B-9397-08002B2CF9AE}" pid="5" name="TitusGUID">
    <vt:lpwstr>f7fec962-a98d-444a-b90f-fab9e8799357</vt:lpwstr>
  </property>
  <property fmtid="{D5CDD505-2E9C-101B-9397-08002B2CF9AE}" pid="6" name="PreClass">
    <vt:lpwstr>True</vt:lpwstr>
  </property>
  <property fmtid="{D5CDD505-2E9C-101B-9397-08002B2CF9AE}" pid="7" name="Classification">
    <vt:lpwstr>Internal</vt:lpwstr>
  </property>
  <property fmtid="{D5CDD505-2E9C-101B-9397-08002B2CF9AE}" pid="8" name="ContentTypeId">
    <vt:lpwstr>0x01010064090DE81521CE4B88B5512E39F56EF8</vt:lpwstr>
  </property>
  <property fmtid="{D5CDD505-2E9C-101B-9397-08002B2CF9AE}" pid="9" name="_dlc_DocIdItemGuid">
    <vt:lpwstr>70ebf81c-97c8-4a44-8020-2c5974244ec6</vt:lpwstr>
  </property>
</Properties>
</file>